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64"/>
  </p:notesMasterIdLst>
  <p:handoutMasterIdLst>
    <p:handoutMasterId r:id="rId65"/>
  </p:handoutMasterIdLst>
  <p:sldIdLst>
    <p:sldId id="256" r:id="rId3"/>
    <p:sldId id="347" r:id="rId4"/>
    <p:sldId id="356" r:id="rId5"/>
    <p:sldId id="266" r:id="rId6"/>
    <p:sldId id="276" r:id="rId7"/>
    <p:sldId id="272" r:id="rId8"/>
    <p:sldId id="330" r:id="rId9"/>
    <p:sldId id="328" r:id="rId10"/>
    <p:sldId id="265" r:id="rId11"/>
    <p:sldId id="281" r:id="rId12"/>
    <p:sldId id="270" r:id="rId13"/>
    <p:sldId id="277" r:id="rId14"/>
    <p:sldId id="284" r:id="rId15"/>
    <p:sldId id="271" r:id="rId16"/>
    <p:sldId id="306" r:id="rId17"/>
    <p:sldId id="337" r:id="rId18"/>
    <p:sldId id="278" r:id="rId19"/>
    <p:sldId id="329" r:id="rId20"/>
    <p:sldId id="283" r:id="rId21"/>
    <p:sldId id="286" r:id="rId22"/>
    <p:sldId id="297" r:id="rId23"/>
    <p:sldId id="357" r:id="rId24"/>
    <p:sldId id="305" r:id="rId25"/>
    <p:sldId id="316" r:id="rId26"/>
    <p:sldId id="345" r:id="rId27"/>
    <p:sldId id="295" r:id="rId28"/>
    <p:sldId id="309" r:id="rId29"/>
    <p:sldId id="344" r:id="rId30"/>
    <p:sldId id="321" r:id="rId31"/>
    <p:sldId id="358" r:id="rId32"/>
    <p:sldId id="355" r:id="rId33"/>
    <p:sldId id="294" r:id="rId34"/>
    <p:sldId id="346" r:id="rId35"/>
    <p:sldId id="341" r:id="rId36"/>
    <p:sldId id="300" r:id="rId37"/>
    <p:sldId id="339" r:id="rId38"/>
    <p:sldId id="342" r:id="rId39"/>
    <p:sldId id="354" r:id="rId40"/>
    <p:sldId id="349" r:id="rId41"/>
    <p:sldId id="350" r:id="rId42"/>
    <p:sldId id="351" r:id="rId43"/>
    <p:sldId id="352" r:id="rId44"/>
    <p:sldId id="353" r:id="rId45"/>
    <p:sldId id="292" r:id="rId46"/>
    <p:sldId id="343" r:id="rId47"/>
    <p:sldId id="335" r:id="rId48"/>
    <p:sldId id="336" r:id="rId49"/>
    <p:sldId id="311" r:id="rId50"/>
    <p:sldId id="323" r:id="rId51"/>
    <p:sldId id="324" r:id="rId52"/>
    <p:sldId id="325" r:id="rId53"/>
    <p:sldId id="326" r:id="rId54"/>
    <p:sldId id="327" r:id="rId55"/>
    <p:sldId id="318" r:id="rId56"/>
    <p:sldId id="322" r:id="rId57"/>
    <p:sldId id="319" r:id="rId58"/>
    <p:sldId id="320" r:id="rId59"/>
    <p:sldId id="331" r:id="rId60"/>
    <p:sldId id="332" r:id="rId61"/>
    <p:sldId id="333" r:id="rId62"/>
    <p:sldId id="338" r:id="rId6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0C90595-596A-4610-AD1B-FBD62DBCB493}">
          <p14:sldIdLst>
            <p14:sldId id="256"/>
            <p14:sldId id="347"/>
            <p14:sldId id="356"/>
            <p14:sldId id="266"/>
            <p14:sldId id="276"/>
            <p14:sldId id="272"/>
            <p14:sldId id="330"/>
            <p14:sldId id="328"/>
            <p14:sldId id="265"/>
          </p14:sldIdLst>
        </p14:section>
        <p14:section name="Reflections" id="{2E87AD87-9D10-47F2-B464-5B429CAECA20}">
          <p14:sldIdLst>
            <p14:sldId id="281"/>
            <p14:sldId id="270"/>
            <p14:sldId id="277"/>
          </p14:sldIdLst>
        </p14:section>
        <p14:section name="Testbed" id="{56761EA9-DB7B-4D31-B42B-EC45B64D97AA}">
          <p14:sldIdLst>
            <p14:sldId id="284"/>
            <p14:sldId id="271"/>
            <p14:sldId id="306"/>
            <p14:sldId id="337"/>
            <p14:sldId id="278"/>
            <p14:sldId id="329"/>
          </p14:sldIdLst>
        </p14:section>
        <p14:section name="Model" id="{8F3541FD-C4A5-4CF5-ADB1-C0DAC3B87FD9}">
          <p14:sldIdLst>
            <p14:sldId id="283"/>
            <p14:sldId id="286"/>
            <p14:sldId id="297"/>
          </p14:sldIdLst>
        </p14:section>
        <p14:section name="Evaluation" id="{E9F4E397-108D-4308-B2F5-5C9F152EA138}">
          <p14:sldIdLst>
            <p14:sldId id="357"/>
            <p14:sldId id="305"/>
            <p14:sldId id="316"/>
            <p14:sldId id="345"/>
          </p14:sldIdLst>
        </p14:section>
        <p14:section name="Decoding" id="{7BB454B7-31ED-42B2-827C-8C215E097F46}">
          <p14:sldIdLst>
            <p14:sldId id="295"/>
            <p14:sldId id="309"/>
            <p14:sldId id="344"/>
            <p14:sldId id="321"/>
          </p14:sldIdLst>
        </p14:section>
        <p14:section name="Miscellanous" id="{A5EA7ED4-25AD-487A-BBB5-7AF2542D953B}">
          <p14:sldIdLst>
            <p14:sldId id="358"/>
            <p14:sldId id="355"/>
            <p14:sldId id="294"/>
            <p14:sldId id="346"/>
            <p14:sldId id="341"/>
            <p14:sldId id="300"/>
            <p14:sldId id="339"/>
            <p14:sldId id="342"/>
            <p14:sldId id="354"/>
            <p14:sldId id="349"/>
            <p14:sldId id="350"/>
            <p14:sldId id="351"/>
            <p14:sldId id="352"/>
            <p14:sldId id="353"/>
            <p14:sldId id="292"/>
            <p14:sldId id="343"/>
            <p14:sldId id="335"/>
            <p14:sldId id="336"/>
            <p14:sldId id="311"/>
            <p14:sldId id="323"/>
            <p14:sldId id="324"/>
            <p14:sldId id="325"/>
            <p14:sldId id="326"/>
            <p14:sldId id="327"/>
            <p14:sldId id="318"/>
            <p14:sldId id="322"/>
            <p14:sldId id="319"/>
            <p14:sldId id="320"/>
            <p14:sldId id="331"/>
            <p14:sldId id="332"/>
            <p14:sldId id="333"/>
            <p14:sldId id="338"/>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CA1A"/>
    <a:srgbClr val="FFC400"/>
    <a:srgbClr val="6EBBD5"/>
    <a:srgbClr val="00A6D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33" autoAdjust="0"/>
    <p:restoredTop sz="78809" autoAdjust="0"/>
  </p:normalViewPr>
  <p:slideViewPr>
    <p:cSldViewPr snapToGrid="0" snapToObjects="1">
      <p:cViewPr varScale="1">
        <p:scale>
          <a:sx n="90" d="100"/>
          <a:sy n="90" d="100"/>
        </p:scale>
        <p:origin x="1171" y="53"/>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AE3B3E-782A-9745-8E84-372F7B6771BF}" type="datetimeFigureOut">
              <a:rPr lang="en-US" smtClean="0"/>
              <a:t>3/22/2018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C171C0A-6FC9-E54E-92BE-11816E6C8A1A}" type="slidenum">
              <a:rPr lang="en-US" smtClean="0"/>
              <a:t>‹nr.›</a:t>
            </a:fld>
            <a:endParaRPr lang="en-US" dirty="0"/>
          </a:p>
        </p:txBody>
      </p:sp>
    </p:spTree>
    <p:extLst>
      <p:ext uri="{BB962C8B-B14F-4D97-AF65-F5344CB8AC3E}">
        <p14:creationId xmlns:p14="http://schemas.microsoft.com/office/powerpoint/2010/main" val="16406069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5AFFA-8535-402A-BA90-EB315D652743}" type="datetimeFigureOut">
              <a:rPr lang="nl-NL" smtClean="0"/>
              <a:t>22-3-2018</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BC6A0A-001B-4AE9-963E-2D32D911F2F3}" type="slidenum">
              <a:rPr lang="nl-NL" smtClean="0"/>
              <a:t>‹nr.›</a:t>
            </a:fld>
            <a:endParaRPr lang="nl-NL"/>
          </a:p>
        </p:txBody>
      </p:sp>
    </p:spTree>
    <p:extLst>
      <p:ext uri="{BB962C8B-B14F-4D97-AF65-F5344CB8AC3E}">
        <p14:creationId xmlns:p14="http://schemas.microsoft.com/office/powerpoint/2010/main" val="3556688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Welcome</a:t>
            </a:r>
          </a:p>
          <a:p>
            <a:endParaRPr lang="en-US"/>
          </a:p>
          <a:p>
            <a:r>
              <a:rPr lang="en-US"/>
              <a:t>Passive Communication is communication in which we use energy that is already present.</a:t>
            </a:r>
          </a:p>
          <a:p>
            <a:r>
              <a:rPr lang="en-US"/>
              <a:t>We do that using ambient light, light that is already present.</a:t>
            </a:r>
          </a:p>
        </p:txBody>
      </p:sp>
      <p:sp>
        <p:nvSpPr>
          <p:cNvPr id="4" name="Slide Number Placeholder 3"/>
          <p:cNvSpPr>
            <a:spLocks noGrp="1"/>
          </p:cNvSpPr>
          <p:nvPr>
            <p:ph type="sldNum" sz="quarter" idx="10"/>
          </p:nvPr>
        </p:nvSpPr>
        <p:spPr/>
        <p:txBody>
          <a:bodyPr/>
          <a:lstStyle/>
          <a:p>
            <a:fld id="{EABC6A0A-001B-4AE9-963E-2D32D911F2F3}" type="slidenum">
              <a:rPr lang="nl-NL" smtClean="0"/>
              <a:t>1</a:t>
            </a:fld>
            <a:endParaRPr lang="nl-NL"/>
          </a:p>
        </p:txBody>
      </p:sp>
    </p:spTree>
    <p:extLst>
      <p:ext uri="{BB962C8B-B14F-4D97-AF65-F5344CB8AC3E}">
        <p14:creationId xmlns:p14="http://schemas.microsoft.com/office/powerpoint/2010/main" val="3824247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passive light channel relies fundamentally on reflections.</a:t>
            </a:r>
          </a:p>
          <a:p>
            <a:endParaRPr lang="en-US"/>
          </a:p>
          <a:p>
            <a:r>
              <a:rPr lang="en-US"/>
              <a:t>The first question is to know what type of reflections we want to rely on.</a:t>
            </a:r>
          </a:p>
          <a:p>
            <a:endParaRPr lang="en-US"/>
          </a:p>
          <a:p>
            <a:endParaRPr lang="en-US"/>
          </a:p>
          <a:p>
            <a:endParaRPr lang="en-US"/>
          </a:p>
          <a:p>
            <a:r>
              <a:rPr lang="en-US"/>
              <a:t>We can not control the sun, thus lets look directly into the reflections of the sunlight.</a:t>
            </a:r>
          </a:p>
          <a:p>
            <a:endParaRPr lang="en-US"/>
          </a:p>
          <a:p>
            <a:r>
              <a:rPr lang="en-US"/>
              <a:t>Is important, because we need to ensure that light reaches the receiver.</a:t>
            </a:r>
            <a:endParaRPr lang="nl-NL"/>
          </a:p>
        </p:txBody>
      </p:sp>
      <p:sp>
        <p:nvSpPr>
          <p:cNvPr id="4" name="Slide Number Placeholder 3"/>
          <p:cNvSpPr>
            <a:spLocks noGrp="1"/>
          </p:cNvSpPr>
          <p:nvPr>
            <p:ph type="sldNum" sz="quarter" idx="10"/>
          </p:nvPr>
        </p:nvSpPr>
        <p:spPr/>
        <p:txBody>
          <a:bodyPr/>
          <a:lstStyle/>
          <a:p>
            <a:fld id="{EABC6A0A-001B-4AE9-963E-2D32D911F2F3}" type="slidenum">
              <a:rPr lang="nl-NL" smtClean="0"/>
              <a:t>10</a:t>
            </a:fld>
            <a:endParaRPr lang="nl-NL"/>
          </a:p>
        </p:txBody>
      </p:sp>
    </p:spTree>
    <p:extLst>
      <p:ext uri="{BB962C8B-B14F-4D97-AF65-F5344CB8AC3E}">
        <p14:creationId xmlns:p14="http://schemas.microsoft.com/office/powerpoint/2010/main" val="1602095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Light can reflect in two ways: diffuse or specular.</a:t>
            </a:r>
          </a:p>
          <a:p>
            <a:endParaRPr lang="en-US"/>
          </a:p>
          <a:p>
            <a:r>
              <a:rPr lang="en-US"/>
              <a:t>Specular reflection means that the light is reflected in one direction, like a mirror.</a:t>
            </a:r>
          </a:p>
          <a:p>
            <a:r>
              <a:rPr lang="en-US"/>
              <a:t>Diffuse reflection means that light is reflected in all directions, like it is reflected on paper.</a:t>
            </a:r>
          </a:p>
        </p:txBody>
      </p:sp>
      <p:sp>
        <p:nvSpPr>
          <p:cNvPr id="4" name="Slide Number Placeholder 3"/>
          <p:cNvSpPr>
            <a:spLocks noGrp="1"/>
          </p:cNvSpPr>
          <p:nvPr>
            <p:ph type="sldNum" sz="quarter" idx="10"/>
          </p:nvPr>
        </p:nvSpPr>
        <p:spPr/>
        <p:txBody>
          <a:bodyPr/>
          <a:lstStyle/>
          <a:p>
            <a:fld id="{EABC6A0A-001B-4AE9-963E-2D32D911F2F3}" type="slidenum">
              <a:rPr lang="nl-NL" smtClean="0"/>
              <a:t>11</a:t>
            </a:fld>
            <a:endParaRPr lang="nl-NL"/>
          </a:p>
        </p:txBody>
      </p:sp>
    </p:spTree>
    <p:extLst>
      <p:ext uri="{BB962C8B-B14F-4D97-AF65-F5344CB8AC3E}">
        <p14:creationId xmlns:p14="http://schemas.microsoft.com/office/powerpoint/2010/main" val="2307232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That’s why we want to use diffuse reflections.</a:t>
            </a:r>
          </a:p>
          <a:p>
            <a:endParaRPr lang="en-US"/>
          </a:p>
          <a:p>
            <a:r>
              <a:rPr lang="en-US"/>
              <a:t>It doesn’t matter where the light source is, because we can always receive the light.</a:t>
            </a:r>
          </a:p>
          <a:p>
            <a:r>
              <a:rPr lang="en-US"/>
              <a:t>Even when there are clouds in front of the sun. Any ambient light can be used.</a:t>
            </a:r>
            <a:endParaRPr lang="nl-NL"/>
          </a:p>
        </p:txBody>
      </p:sp>
      <p:sp>
        <p:nvSpPr>
          <p:cNvPr id="4" name="Slide Number Placeholder 3"/>
          <p:cNvSpPr>
            <a:spLocks noGrp="1"/>
          </p:cNvSpPr>
          <p:nvPr>
            <p:ph type="sldNum" sz="quarter" idx="10"/>
          </p:nvPr>
        </p:nvSpPr>
        <p:spPr/>
        <p:txBody>
          <a:bodyPr/>
          <a:lstStyle/>
          <a:p>
            <a:fld id="{EABC6A0A-001B-4AE9-963E-2D32D911F2F3}" type="slidenum">
              <a:rPr lang="nl-NL" smtClean="0"/>
              <a:t>12</a:t>
            </a:fld>
            <a:endParaRPr lang="nl-NL"/>
          </a:p>
        </p:txBody>
      </p:sp>
    </p:spTree>
    <p:extLst>
      <p:ext uri="{BB962C8B-B14F-4D97-AF65-F5344CB8AC3E}">
        <p14:creationId xmlns:p14="http://schemas.microsoft.com/office/powerpoint/2010/main" val="541048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focus now on the receiver of the system.</a:t>
            </a:r>
            <a:endParaRPr lang="nl-NL"/>
          </a:p>
        </p:txBody>
      </p:sp>
      <p:sp>
        <p:nvSpPr>
          <p:cNvPr id="4" name="Slide Number Placeholder 3"/>
          <p:cNvSpPr>
            <a:spLocks noGrp="1"/>
          </p:cNvSpPr>
          <p:nvPr>
            <p:ph type="sldNum" sz="quarter" idx="10"/>
          </p:nvPr>
        </p:nvSpPr>
        <p:spPr/>
        <p:txBody>
          <a:bodyPr/>
          <a:lstStyle/>
          <a:p>
            <a:fld id="{EABC6A0A-001B-4AE9-963E-2D32D911F2F3}" type="slidenum">
              <a:rPr lang="nl-NL" smtClean="0"/>
              <a:t>13</a:t>
            </a:fld>
            <a:endParaRPr lang="nl-NL"/>
          </a:p>
        </p:txBody>
      </p:sp>
    </p:spTree>
    <p:extLst>
      <p:ext uri="{BB962C8B-B14F-4D97-AF65-F5344CB8AC3E}">
        <p14:creationId xmlns:p14="http://schemas.microsoft.com/office/powerpoint/2010/main" val="2123547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want to capture only a small piece of the barcode. </a:t>
            </a:r>
          </a:p>
          <a:p>
            <a:endParaRPr lang="en-US"/>
          </a:p>
          <a:p>
            <a:r>
              <a:rPr lang="en-US"/>
              <a:t>We use a cap with a small aperture, such that we see only a small part.</a:t>
            </a:r>
            <a:endParaRPr lang="nl-NL"/>
          </a:p>
        </p:txBody>
      </p:sp>
      <p:sp>
        <p:nvSpPr>
          <p:cNvPr id="4" name="Slide Number Placeholder 3"/>
          <p:cNvSpPr>
            <a:spLocks noGrp="1"/>
          </p:cNvSpPr>
          <p:nvPr>
            <p:ph type="sldNum" sz="quarter" idx="10"/>
          </p:nvPr>
        </p:nvSpPr>
        <p:spPr/>
        <p:txBody>
          <a:bodyPr/>
          <a:lstStyle/>
          <a:p>
            <a:fld id="{EABC6A0A-001B-4AE9-963E-2D32D911F2F3}" type="slidenum">
              <a:rPr lang="nl-NL" smtClean="0"/>
              <a:t>14</a:t>
            </a:fld>
            <a:endParaRPr lang="nl-NL"/>
          </a:p>
        </p:txBody>
      </p:sp>
    </p:spTree>
    <p:extLst>
      <p:ext uri="{BB962C8B-B14F-4D97-AF65-F5344CB8AC3E}">
        <p14:creationId xmlns:p14="http://schemas.microsoft.com/office/powerpoint/2010/main" val="16445032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Small detection area (on the left), light from only one stripe is seen by the receiver. This is good.</a:t>
            </a:r>
          </a:p>
          <a:p>
            <a:endParaRPr lang="en-US"/>
          </a:p>
          <a:p>
            <a:r>
              <a:rPr lang="en-US"/>
              <a:t>On the right, multiple stripes are seen at the same time. This causes the signal to be mixed up.</a:t>
            </a:r>
          </a:p>
          <a:p>
            <a:r>
              <a:rPr lang="en-US"/>
              <a:t>We can have maximum 2 stripes in the detection spot to be able to read the barcode.</a:t>
            </a:r>
          </a:p>
        </p:txBody>
      </p:sp>
      <p:sp>
        <p:nvSpPr>
          <p:cNvPr id="4" name="Slide Number Placeholder 3"/>
          <p:cNvSpPr>
            <a:spLocks noGrp="1"/>
          </p:cNvSpPr>
          <p:nvPr>
            <p:ph type="sldNum" sz="quarter" idx="10"/>
          </p:nvPr>
        </p:nvSpPr>
        <p:spPr/>
        <p:txBody>
          <a:bodyPr/>
          <a:lstStyle/>
          <a:p>
            <a:fld id="{EABC6A0A-001B-4AE9-963E-2D32D911F2F3}" type="slidenum">
              <a:rPr lang="nl-NL" smtClean="0"/>
              <a:t>15</a:t>
            </a:fld>
            <a:endParaRPr lang="nl-NL"/>
          </a:p>
        </p:txBody>
      </p:sp>
    </p:spTree>
    <p:extLst>
      <p:ext uri="{BB962C8B-B14F-4D97-AF65-F5344CB8AC3E}">
        <p14:creationId xmlns:p14="http://schemas.microsoft.com/office/powerpoint/2010/main" val="3505782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want to transmit as much data as possible, thus we want to reduce the size of the detection spot.</a:t>
            </a:r>
            <a:endParaRPr lang="nl-NL"/>
          </a:p>
          <a:p>
            <a:endParaRPr lang="en-US"/>
          </a:p>
          <a:p>
            <a:r>
              <a:rPr lang="en-US"/>
              <a:t>Making the spot smaller, goes at the costs of light intensity.</a:t>
            </a:r>
          </a:p>
          <a:p>
            <a:endParaRPr lang="en-US"/>
          </a:p>
          <a:p>
            <a:r>
              <a:rPr lang="en-US"/>
              <a:t>We want a small detection area with light intensity as high as possible.</a:t>
            </a:r>
            <a:endParaRPr lang="nl-NL"/>
          </a:p>
        </p:txBody>
      </p:sp>
      <p:sp>
        <p:nvSpPr>
          <p:cNvPr id="4" name="Slide Number Placeholder 3"/>
          <p:cNvSpPr>
            <a:spLocks noGrp="1"/>
          </p:cNvSpPr>
          <p:nvPr>
            <p:ph type="sldNum" sz="quarter" idx="10"/>
          </p:nvPr>
        </p:nvSpPr>
        <p:spPr/>
        <p:txBody>
          <a:bodyPr/>
          <a:lstStyle/>
          <a:p>
            <a:fld id="{EABC6A0A-001B-4AE9-963E-2D32D911F2F3}" type="slidenum">
              <a:rPr lang="nl-NL" smtClean="0"/>
              <a:t>16</a:t>
            </a:fld>
            <a:endParaRPr lang="nl-NL"/>
          </a:p>
        </p:txBody>
      </p:sp>
    </p:spTree>
    <p:extLst>
      <p:ext uri="{BB962C8B-B14F-4D97-AF65-F5344CB8AC3E}">
        <p14:creationId xmlns:p14="http://schemas.microsoft.com/office/powerpoint/2010/main" val="32513128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Als</a:t>
            </a:r>
            <a:r>
              <a:rPr lang="en-US" dirty="0"/>
              <a:t> we </a:t>
            </a:r>
            <a:r>
              <a:rPr lang="en-US" dirty="0" err="1"/>
              <a:t>licht</a:t>
            </a:r>
            <a:r>
              <a:rPr lang="en-US" dirty="0"/>
              <a:t> </a:t>
            </a:r>
            <a:r>
              <a:rPr lang="en-US" dirty="0" err="1"/>
              <a:t>aan</a:t>
            </a:r>
            <a:r>
              <a:rPr lang="en-US" dirty="0"/>
              <a:t> het </a:t>
            </a:r>
            <a:r>
              <a:rPr lang="en-US" dirty="0" err="1"/>
              <a:t>gebruiken</a:t>
            </a:r>
            <a:r>
              <a:rPr lang="en-US" dirty="0"/>
              <a:t> </a:t>
            </a:r>
            <a:r>
              <a:rPr lang="en-US" dirty="0" err="1"/>
              <a:t>zijn</a:t>
            </a:r>
            <a:r>
              <a:rPr lang="en-US" dirty="0"/>
              <a:t>, </a:t>
            </a:r>
            <a:r>
              <a:rPr lang="en-US" dirty="0" err="1"/>
              <a:t>moeten</a:t>
            </a:r>
            <a:r>
              <a:rPr lang="en-US" dirty="0"/>
              <a:t> we </a:t>
            </a:r>
            <a:r>
              <a:rPr lang="en-US" dirty="0" err="1"/>
              <a:t>ons</a:t>
            </a:r>
            <a:r>
              <a:rPr lang="en-US" dirty="0"/>
              <a:t> </a:t>
            </a:r>
            <a:r>
              <a:rPr lang="en-US" dirty="0" err="1"/>
              <a:t>niet</a:t>
            </a:r>
            <a:r>
              <a:rPr lang="en-US" dirty="0"/>
              <a:t> </a:t>
            </a:r>
            <a:r>
              <a:rPr lang="en-US" dirty="0" err="1"/>
              <a:t>alleen</a:t>
            </a:r>
            <a:r>
              <a:rPr lang="en-US" dirty="0"/>
              <a:t> met de electronica </a:t>
            </a:r>
            <a:r>
              <a:rPr lang="en-US" dirty="0" err="1"/>
              <a:t>beizghouden</a:t>
            </a:r>
            <a:r>
              <a:rPr lang="en-US" dirty="0"/>
              <a:t>, maar </a:t>
            </a:r>
            <a:r>
              <a:rPr lang="en-US" dirty="0" err="1"/>
              <a:t>ook</a:t>
            </a:r>
            <a:r>
              <a:rPr lang="en-US" dirty="0"/>
              <a:t> </a:t>
            </a:r>
            <a:r>
              <a:rPr lang="en-US" dirty="0" err="1"/>
              <a:t>leren</a:t>
            </a:r>
            <a:r>
              <a:rPr lang="en-US" dirty="0"/>
              <a:t> van de </a:t>
            </a:r>
            <a:r>
              <a:rPr lang="en-US" dirty="0" err="1"/>
              <a:t>optica</a:t>
            </a:r>
            <a:r>
              <a:rPr lang="en-US" dirty="0"/>
              <a:t>. Met </a:t>
            </a:r>
            <a:r>
              <a:rPr lang="en-US" dirty="0" err="1"/>
              <a:t>een</a:t>
            </a:r>
            <a:r>
              <a:rPr lang="en-US" dirty="0"/>
              <a:t> lens </a:t>
            </a:r>
            <a:r>
              <a:rPr lang="en-US" dirty="0" err="1"/>
              <a:t>kunnen</a:t>
            </a:r>
            <a:r>
              <a:rPr lang="en-US" dirty="0"/>
              <a:t> </a:t>
            </a:r>
            <a:r>
              <a:rPr lang="en-US" dirty="0" err="1"/>
              <a:t>lichtstralen</a:t>
            </a:r>
            <a:r>
              <a:rPr lang="en-US" dirty="0"/>
              <a:t> </a:t>
            </a:r>
            <a:r>
              <a:rPr lang="en-US" dirty="0" err="1"/>
              <a:t>geconcentreerd</a:t>
            </a:r>
            <a:r>
              <a:rPr lang="en-US" dirty="0"/>
              <a:t> </a:t>
            </a:r>
            <a:r>
              <a:rPr lang="en-US" dirty="0" err="1"/>
              <a:t>worden</a:t>
            </a:r>
            <a:r>
              <a:rPr lang="en-US" dirty="0"/>
              <a:t>. </a:t>
            </a:r>
            <a:r>
              <a:rPr lang="en-US" dirty="0" err="1"/>
              <a:t>Aan</a:t>
            </a:r>
            <a:r>
              <a:rPr lang="en-US" dirty="0"/>
              <a:t> de hand van de parameters, </a:t>
            </a:r>
            <a:r>
              <a:rPr lang="en-US" dirty="0" err="1"/>
              <a:t>en</a:t>
            </a:r>
            <a:r>
              <a:rPr lang="en-US" dirty="0"/>
              <a:t> in </a:t>
            </a:r>
            <a:r>
              <a:rPr lang="en-US" dirty="0" err="1"/>
              <a:t>dit</a:t>
            </a:r>
            <a:r>
              <a:rPr lang="en-US" dirty="0"/>
              <a:t> </a:t>
            </a:r>
            <a:r>
              <a:rPr lang="en-US" dirty="0" err="1"/>
              <a:t>geval</a:t>
            </a:r>
            <a:r>
              <a:rPr lang="en-US" dirty="0"/>
              <a:t> simple </a:t>
            </a:r>
            <a:r>
              <a:rPr lang="en-US" dirty="0" err="1"/>
              <a:t>geometrie</a:t>
            </a:r>
            <a:r>
              <a:rPr lang="en-US" dirty="0"/>
              <a:t>, is </a:t>
            </a:r>
            <a:r>
              <a:rPr lang="en-US" dirty="0" err="1"/>
              <a:t>af</a:t>
            </a:r>
            <a:r>
              <a:rPr lang="en-US" dirty="0"/>
              <a:t> </a:t>
            </a:r>
            <a:r>
              <a:rPr lang="en-US" dirty="0" err="1"/>
              <a:t>te</a:t>
            </a:r>
            <a:r>
              <a:rPr lang="en-US" dirty="0"/>
              <a:t> </a:t>
            </a:r>
            <a:r>
              <a:rPr lang="en-US" dirty="0" err="1"/>
              <a:t>leiden</a:t>
            </a:r>
            <a:r>
              <a:rPr lang="en-US" dirty="0"/>
              <a:t> hoe </a:t>
            </a:r>
            <a:r>
              <a:rPr lang="en-US" dirty="0" err="1"/>
              <a:t>sterk</a:t>
            </a:r>
            <a:r>
              <a:rPr lang="en-US" dirty="0"/>
              <a:t> de lens </a:t>
            </a:r>
            <a:r>
              <a:rPr lang="en-US" dirty="0" err="1"/>
              <a:t>ongeveer</a:t>
            </a:r>
            <a:r>
              <a:rPr lang="en-US" dirty="0"/>
              <a:t> </a:t>
            </a:r>
            <a:r>
              <a:rPr lang="en-US" dirty="0" err="1"/>
              <a:t>zou</a:t>
            </a:r>
            <a:r>
              <a:rPr lang="en-US" dirty="0"/>
              <a:t> </a:t>
            </a:r>
            <a:r>
              <a:rPr lang="en-US" dirty="0" err="1"/>
              <a:t>moeten</a:t>
            </a:r>
            <a:r>
              <a:rPr lang="en-US" dirty="0"/>
              <a:t> </a:t>
            </a:r>
            <a:r>
              <a:rPr lang="en-US" dirty="0" err="1"/>
              <a:t>zijn</a:t>
            </a:r>
            <a:r>
              <a:rPr lang="en-US" dirty="0"/>
              <a:t>.</a:t>
            </a:r>
          </a:p>
          <a:p>
            <a:endParaRPr lang="en-US" dirty="0"/>
          </a:p>
          <a:p>
            <a:r>
              <a:rPr lang="en-US" dirty="0"/>
              <a:t>I added a lens to focus light beams from the detection area, expecting that it would work.</a:t>
            </a:r>
          </a:p>
          <a:p>
            <a:endParaRPr lang="en-US" dirty="0"/>
          </a:p>
          <a:p>
            <a:r>
              <a:rPr lang="en-US" dirty="0"/>
              <a:t>I made a ray-tracing simulation of this system, that can be found in my thesis.</a:t>
            </a:r>
            <a:endParaRPr lang="nl-NL" dirty="0"/>
          </a:p>
        </p:txBody>
      </p:sp>
      <p:sp>
        <p:nvSpPr>
          <p:cNvPr id="4" name="Slide Number Placeholder 3"/>
          <p:cNvSpPr>
            <a:spLocks noGrp="1"/>
          </p:cNvSpPr>
          <p:nvPr>
            <p:ph type="sldNum" sz="quarter" idx="10"/>
          </p:nvPr>
        </p:nvSpPr>
        <p:spPr/>
        <p:txBody>
          <a:bodyPr/>
          <a:lstStyle/>
          <a:p>
            <a:fld id="{EABC6A0A-001B-4AE9-963E-2D32D911F2F3}" type="slidenum">
              <a:rPr lang="nl-NL" smtClean="0"/>
              <a:t>17</a:t>
            </a:fld>
            <a:endParaRPr lang="nl-NL"/>
          </a:p>
        </p:txBody>
      </p:sp>
    </p:spTree>
    <p:extLst>
      <p:ext uri="{BB962C8B-B14F-4D97-AF65-F5344CB8AC3E}">
        <p14:creationId xmlns:p14="http://schemas.microsoft.com/office/powerpoint/2010/main" val="23944806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Interessanter</a:t>
            </a:r>
            <a:r>
              <a:rPr lang="en-US" dirty="0"/>
              <a:t> </a:t>
            </a:r>
            <a:r>
              <a:rPr lang="en-US" dirty="0" err="1"/>
              <a:t>zijn</a:t>
            </a:r>
            <a:r>
              <a:rPr lang="en-US" dirty="0"/>
              <a:t> </a:t>
            </a:r>
            <a:r>
              <a:rPr lang="en-US" dirty="0" err="1"/>
              <a:t>natuurlijk</a:t>
            </a:r>
            <a:r>
              <a:rPr lang="en-US" dirty="0"/>
              <a:t> de </a:t>
            </a:r>
            <a:r>
              <a:rPr lang="en-US" dirty="0" err="1"/>
              <a:t>gedetailleerde</a:t>
            </a:r>
            <a:r>
              <a:rPr lang="en-US" dirty="0"/>
              <a:t> </a:t>
            </a:r>
            <a:r>
              <a:rPr lang="en-US" dirty="0" err="1"/>
              <a:t>simulaties</a:t>
            </a:r>
            <a:r>
              <a:rPr lang="en-US" dirty="0"/>
              <a:t> </a:t>
            </a:r>
            <a:r>
              <a:rPr lang="en-US" dirty="0" err="1"/>
              <a:t>en</a:t>
            </a:r>
            <a:r>
              <a:rPr lang="en-US" dirty="0"/>
              <a:t> de </a:t>
            </a:r>
            <a:r>
              <a:rPr lang="en-US" dirty="0" err="1"/>
              <a:t>resultaten</a:t>
            </a:r>
            <a:r>
              <a:rPr lang="en-US" dirty="0"/>
              <a:t> </a:t>
            </a:r>
            <a:r>
              <a:rPr lang="en-US" dirty="0" err="1"/>
              <a:t>daarvan</a:t>
            </a:r>
            <a:endParaRPr lang="en-US" dirty="0"/>
          </a:p>
          <a:p>
            <a:r>
              <a:rPr lang="en-US" dirty="0"/>
              <a:t>Simulations showed that it indeed works</a:t>
            </a:r>
          </a:p>
          <a:p>
            <a:endParaRPr lang="en-US" dirty="0"/>
          </a:p>
          <a:p>
            <a:r>
              <a:rPr lang="en-US" dirty="0"/>
              <a:t>Added a lens (the red line): almost triple information density, increase received light</a:t>
            </a:r>
            <a:endParaRPr lang="nl-NL" dirty="0"/>
          </a:p>
        </p:txBody>
      </p:sp>
      <p:sp>
        <p:nvSpPr>
          <p:cNvPr id="4" name="Slide Number Placeholder 3"/>
          <p:cNvSpPr>
            <a:spLocks noGrp="1"/>
          </p:cNvSpPr>
          <p:nvPr>
            <p:ph type="sldNum" sz="quarter" idx="10"/>
          </p:nvPr>
        </p:nvSpPr>
        <p:spPr/>
        <p:txBody>
          <a:bodyPr/>
          <a:lstStyle/>
          <a:p>
            <a:fld id="{EABC6A0A-001B-4AE9-963E-2D32D911F2F3}" type="slidenum">
              <a:rPr lang="nl-NL" smtClean="0"/>
              <a:t>18</a:t>
            </a:fld>
            <a:endParaRPr lang="nl-NL"/>
          </a:p>
        </p:txBody>
      </p:sp>
    </p:spTree>
    <p:extLst>
      <p:ext uri="{BB962C8B-B14F-4D97-AF65-F5344CB8AC3E}">
        <p14:creationId xmlns:p14="http://schemas.microsoft.com/office/powerpoint/2010/main" val="36914010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already described the receiver, the reflections and the information object.</a:t>
            </a:r>
          </a:p>
          <a:p>
            <a:endParaRPr lang="en-US"/>
          </a:p>
          <a:p>
            <a:r>
              <a:rPr lang="en-US"/>
              <a:t>But the goal is to understand the behavior of the channel.</a:t>
            </a:r>
            <a:endParaRPr lang="nl-NL"/>
          </a:p>
        </p:txBody>
      </p:sp>
      <p:sp>
        <p:nvSpPr>
          <p:cNvPr id="4" name="Slide Number Placeholder 3"/>
          <p:cNvSpPr>
            <a:spLocks noGrp="1"/>
          </p:cNvSpPr>
          <p:nvPr>
            <p:ph type="sldNum" sz="quarter" idx="10"/>
          </p:nvPr>
        </p:nvSpPr>
        <p:spPr/>
        <p:txBody>
          <a:bodyPr/>
          <a:lstStyle/>
          <a:p>
            <a:fld id="{EABC6A0A-001B-4AE9-963E-2D32D911F2F3}" type="slidenum">
              <a:rPr lang="nl-NL" smtClean="0"/>
              <a:t>19</a:t>
            </a:fld>
            <a:endParaRPr lang="nl-NL"/>
          </a:p>
        </p:txBody>
      </p:sp>
    </p:spTree>
    <p:extLst>
      <p:ext uri="{BB962C8B-B14F-4D97-AF65-F5344CB8AC3E}">
        <p14:creationId xmlns:p14="http://schemas.microsoft.com/office/powerpoint/2010/main" val="1318625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nl-NL" dirty="0"/>
          </a:p>
        </p:txBody>
      </p:sp>
      <p:sp>
        <p:nvSpPr>
          <p:cNvPr id="4" name="Slide Number Placeholder 3"/>
          <p:cNvSpPr>
            <a:spLocks noGrp="1"/>
          </p:cNvSpPr>
          <p:nvPr>
            <p:ph type="sldNum" sz="quarter" idx="10"/>
          </p:nvPr>
        </p:nvSpPr>
        <p:spPr/>
        <p:txBody>
          <a:bodyPr/>
          <a:lstStyle/>
          <a:p>
            <a:fld id="{EABC6A0A-001B-4AE9-963E-2D32D911F2F3}" type="slidenum">
              <a:rPr lang="nl-NL" smtClean="0"/>
              <a:t>2</a:t>
            </a:fld>
            <a:endParaRPr lang="nl-NL"/>
          </a:p>
        </p:txBody>
      </p:sp>
    </p:spTree>
    <p:extLst>
      <p:ext uri="{BB962C8B-B14F-4D97-AF65-F5344CB8AC3E}">
        <p14:creationId xmlns:p14="http://schemas.microsoft.com/office/powerpoint/2010/main" val="2126072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signal that we transmit looks clean, but the signal we receive is distorted.</a:t>
            </a:r>
          </a:p>
          <a:p>
            <a:r>
              <a:rPr lang="en-US"/>
              <a:t>This is because of the channel response.</a:t>
            </a:r>
            <a:endParaRPr lang="nl-NL"/>
          </a:p>
        </p:txBody>
      </p:sp>
      <p:sp>
        <p:nvSpPr>
          <p:cNvPr id="4" name="Slide Number Placeholder 3"/>
          <p:cNvSpPr>
            <a:spLocks noGrp="1"/>
          </p:cNvSpPr>
          <p:nvPr>
            <p:ph type="sldNum" sz="quarter" idx="10"/>
          </p:nvPr>
        </p:nvSpPr>
        <p:spPr/>
        <p:txBody>
          <a:bodyPr/>
          <a:lstStyle/>
          <a:p>
            <a:fld id="{EABC6A0A-001B-4AE9-963E-2D32D911F2F3}" type="slidenum">
              <a:rPr lang="nl-NL" smtClean="0"/>
              <a:t>20</a:t>
            </a:fld>
            <a:endParaRPr lang="nl-NL"/>
          </a:p>
        </p:txBody>
      </p:sp>
    </p:spTree>
    <p:extLst>
      <p:ext uri="{BB962C8B-B14F-4D97-AF65-F5344CB8AC3E}">
        <p14:creationId xmlns:p14="http://schemas.microsoft.com/office/powerpoint/2010/main" val="37706105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have no control over the speed of the object. Lets describe the channel and signal on positions.</a:t>
            </a:r>
          </a:p>
          <a:p>
            <a:endParaRPr lang="en-US"/>
          </a:p>
          <a:p>
            <a:r>
              <a:rPr lang="en-US"/>
              <a:t>Use an optical model to retrieve the channel response.</a:t>
            </a:r>
            <a:endParaRPr lang="nl-NL"/>
          </a:p>
        </p:txBody>
      </p:sp>
      <p:sp>
        <p:nvSpPr>
          <p:cNvPr id="4" name="Slide Number Placeholder 3"/>
          <p:cNvSpPr>
            <a:spLocks noGrp="1"/>
          </p:cNvSpPr>
          <p:nvPr>
            <p:ph type="sldNum" sz="quarter" idx="10"/>
          </p:nvPr>
        </p:nvSpPr>
        <p:spPr/>
        <p:txBody>
          <a:bodyPr/>
          <a:lstStyle/>
          <a:p>
            <a:fld id="{EABC6A0A-001B-4AE9-963E-2D32D911F2F3}" type="slidenum">
              <a:rPr lang="nl-NL" smtClean="0"/>
              <a:t>21</a:t>
            </a:fld>
            <a:endParaRPr lang="nl-NL"/>
          </a:p>
        </p:txBody>
      </p:sp>
    </p:spTree>
    <p:extLst>
      <p:ext uri="{BB962C8B-B14F-4D97-AF65-F5344CB8AC3E}">
        <p14:creationId xmlns:p14="http://schemas.microsoft.com/office/powerpoint/2010/main" val="2320486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modelling, I am able to estimate the signal that we will receive.</a:t>
            </a:r>
          </a:p>
          <a:p>
            <a:endParaRPr lang="en-US" dirty="0"/>
          </a:p>
        </p:txBody>
      </p:sp>
      <p:sp>
        <p:nvSpPr>
          <p:cNvPr id="4" name="Slide Number Placeholder 3"/>
          <p:cNvSpPr>
            <a:spLocks noGrp="1"/>
          </p:cNvSpPr>
          <p:nvPr>
            <p:ph type="sldNum" sz="quarter" idx="10"/>
          </p:nvPr>
        </p:nvSpPr>
        <p:spPr/>
        <p:txBody>
          <a:bodyPr/>
          <a:lstStyle/>
          <a:p>
            <a:fld id="{EABC6A0A-001B-4AE9-963E-2D32D911F2F3}" type="slidenum">
              <a:rPr lang="nl-NL" smtClean="0"/>
              <a:t>22</a:t>
            </a:fld>
            <a:endParaRPr lang="nl-NL"/>
          </a:p>
        </p:txBody>
      </p:sp>
    </p:spTree>
    <p:extLst>
      <p:ext uri="{BB962C8B-B14F-4D97-AF65-F5344CB8AC3E}">
        <p14:creationId xmlns:p14="http://schemas.microsoft.com/office/powerpoint/2010/main" val="41033401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Indeed at 37cm distance the measured signal response has a wider peak than simulated.</a:t>
            </a:r>
          </a:p>
          <a:p>
            <a:r>
              <a:rPr lang="en-US"/>
              <a:t>This is probably due to reflections between the object and the receiver.</a:t>
            </a:r>
          </a:p>
          <a:p>
            <a:endParaRPr lang="en-US"/>
          </a:p>
          <a:p>
            <a:r>
              <a:rPr lang="en-US"/>
              <a:t>At 101 cm the simulations are a good match to the measured response.</a:t>
            </a:r>
          </a:p>
          <a:p>
            <a:endParaRPr lang="en-US"/>
          </a:p>
          <a:p>
            <a:r>
              <a:rPr lang="en-US"/>
              <a:t>Does the signal look like we would expect from this?</a:t>
            </a:r>
            <a:endParaRPr lang="nl-NL"/>
          </a:p>
        </p:txBody>
      </p:sp>
      <p:sp>
        <p:nvSpPr>
          <p:cNvPr id="4" name="Slide Number Placeholder 3"/>
          <p:cNvSpPr>
            <a:spLocks noGrp="1"/>
          </p:cNvSpPr>
          <p:nvPr>
            <p:ph type="sldNum" sz="quarter" idx="10"/>
          </p:nvPr>
        </p:nvSpPr>
        <p:spPr/>
        <p:txBody>
          <a:bodyPr/>
          <a:lstStyle/>
          <a:p>
            <a:fld id="{EABC6A0A-001B-4AE9-963E-2D32D911F2F3}" type="slidenum">
              <a:rPr lang="nl-NL" smtClean="0"/>
              <a:t>23</a:t>
            </a:fld>
            <a:endParaRPr lang="nl-NL"/>
          </a:p>
        </p:txBody>
      </p:sp>
    </p:spTree>
    <p:extLst>
      <p:ext uri="{BB962C8B-B14F-4D97-AF65-F5344CB8AC3E}">
        <p14:creationId xmlns:p14="http://schemas.microsoft.com/office/powerpoint/2010/main" val="33378066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modelling, I am able to estimate the signal that we will receive.</a:t>
            </a:r>
          </a:p>
          <a:p>
            <a:endParaRPr lang="en-US"/>
          </a:p>
          <a:p>
            <a:r>
              <a:rPr lang="en-US"/>
              <a:t>It is compared with the train.</a:t>
            </a:r>
          </a:p>
          <a:p>
            <a:endParaRPr lang="en-US"/>
          </a:p>
          <a:p>
            <a:r>
              <a:rPr lang="en-US"/>
              <a:t>From the channel response, we can simulate the received signal of an object and its accurate.</a:t>
            </a:r>
          </a:p>
          <a:p>
            <a:endParaRPr lang="en-US"/>
          </a:p>
        </p:txBody>
      </p:sp>
      <p:sp>
        <p:nvSpPr>
          <p:cNvPr id="4" name="Slide Number Placeholder 3"/>
          <p:cNvSpPr>
            <a:spLocks noGrp="1"/>
          </p:cNvSpPr>
          <p:nvPr>
            <p:ph type="sldNum" sz="quarter" idx="10"/>
          </p:nvPr>
        </p:nvSpPr>
        <p:spPr/>
        <p:txBody>
          <a:bodyPr/>
          <a:lstStyle/>
          <a:p>
            <a:fld id="{EABC6A0A-001B-4AE9-963E-2D32D911F2F3}" type="slidenum">
              <a:rPr lang="nl-NL" smtClean="0"/>
              <a:t>24</a:t>
            </a:fld>
            <a:endParaRPr lang="nl-NL"/>
          </a:p>
        </p:txBody>
      </p:sp>
    </p:spTree>
    <p:extLst>
      <p:ext uri="{BB962C8B-B14F-4D97-AF65-F5344CB8AC3E}">
        <p14:creationId xmlns:p14="http://schemas.microsoft.com/office/powerpoint/2010/main" val="22106678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identified</a:t>
            </a:r>
          </a:p>
          <a:p>
            <a:pPr marL="171450" indent="-171450">
              <a:buFontTx/>
              <a:buChar char="-"/>
            </a:pPr>
            <a:r>
              <a:rPr lang="en-US"/>
              <a:t>reflections + light</a:t>
            </a:r>
          </a:p>
          <a:p>
            <a:pPr marL="171450" indent="-171450">
              <a:buFontTx/>
              <a:buChar char="-"/>
            </a:pPr>
            <a:r>
              <a:rPr lang="en-US"/>
              <a:t>receiver</a:t>
            </a:r>
          </a:p>
          <a:p>
            <a:pPr marL="171450" indent="-171450">
              <a:buFontTx/>
              <a:buChar char="-"/>
            </a:pPr>
            <a:r>
              <a:rPr lang="en-US"/>
              <a:t>information</a:t>
            </a:r>
          </a:p>
          <a:p>
            <a:pPr marL="171450" indent="-171450">
              <a:buFontTx/>
              <a:buChar char="-"/>
            </a:pPr>
            <a:r>
              <a:rPr lang="en-US"/>
              <a:t>channel</a:t>
            </a:r>
          </a:p>
          <a:p>
            <a:pPr marL="0" indent="0">
              <a:buFontTx/>
              <a:buNone/>
            </a:pPr>
            <a:r>
              <a:rPr lang="en-US"/>
              <a:t>now we need an algorithm to decode the signal</a:t>
            </a:r>
            <a:endParaRPr lang="nl-NL"/>
          </a:p>
        </p:txBody>
      </p:sp>
      <p:sp>
        <p:nvSpPr>
          <p:cNvPr id="4" name="Slide Number Placeholder 3"/>
          <p:cNvSpPr>
            <a:spLocks noGrp="1"/>
          </p:cNvSpPr>
          <p:nvPr>
            <p:ph type="sldNum" sz="quarter" idx="10"/>
          </p:nvPr>
        </p:nvSpPr>
        <p:spPr/>
        <p:txBody>
          <a:bodyPr/>
          <a:lstStyle/>
          <a:p>
            <a:fld id="{EABC6A0A-001B-4AE9-963E-2D32D911F2F3}" type="slidenum">
              <a:rPr lang="nl-NL" smtClean="0"/>
              <a:t>25</a:t>
            </a:fld>
            <a:endParaRPr lang="nl-NL"/>
          </a:p>
        </p:txBody>
      </p:sp>
    </p:spTree>
    <p:extLst>
      <p:ext uri="{BB962C8B-B14F-4D97-AF65-F5344CB8AC3E}">
        <p14:creationId xmlns:p14="http://schemas.microsoft.com/office/powerpoint/2010/main" val="36878062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See the effect with sunlight.</a:t>
            </a:r>
          </a:p>
          <a:p>
            <a:r>
              <a:rPr lang="en-US"/>
              <a:t>Everything works great. In tests with a barcode module of 1 cm</a:t>
            </a:r>
            <a:endParaRPr lang="nl-NL"/>
          </a:p>
        </p:txBody>
      </p:sp>
      <p:sp>
        <p:nvSpPr>
          <p:cNvPr id="4" name="Slide Number Placeholder 3"/>
          <p:cNvSpPr>
            <a:spLocks noGrp="1"/>
          </p:cNvSpPr>
          <p:nvPr>
            <p:ph type="sldNum" sz="quarter" idx="10"/>
          </p:nvPr>
        </p:nvSpPr>
        <p:spPr/>
        <p:txBody>
          <a:bodyPr/>
          <a:lstStyle/>
          <a:p>
            <a:fld id="{EABC6A0A-001B-4AE9-963E-2D32D911F2F3}" type="slidenum">
              <a:rPr lang="nl-NL" smtClean="0"/>
              <a:t>26</a:t>
            </a:fld>
            <a:endParaRPr lang="nl-NL"/>
          </a:p>
        </p:txBody>
      </p:sp>
    </p:spTree>
    <p:extLst>
      <p:ext uri="{BB962C8B-B14F-4D97-AF65-F5344CB8AC3E}">
        <p14:creationId xmlns:p14="http://schemas.microsoft.com/office/powerpoint/2010/main" val="7295874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conclude:</a:t>
            </a:r>
          </a:p>
          <a:p>
            <a:pPr marL="171450" indent="-171450">
              <a:buFontTx/>
              <a:buChar char="-"/>
            </a:pPr>
            <a:r>
              <a:rPr lang="en-US"/>
              <a:t>I made a testbed</a:t>
            </a:r>
          </a:p>
          <a:p>
            <a:pPr marL="171450" indent="-171450">
              <a:buFontTx/>
              <a:buChar char="-"/>
            </a:pPr>
            <a:r>
              <a:rPr lang="en-US"/>
              <a:t>Simulation tools</a:t>
            </a:r>
          </a:p>
          <a:p>
            <a:pPr marL="171450" indent="-171450">
              <a:buFontTx/>
              <a:buChar char="-"/>
            </a:pPr>
            <a:r>
              <a:rPr lang="en-US"/>
              <a:t>Evaluated the model</a:t>
            </a:r>
            <a:endParaRPr lang="nl-NL"/>
          </a:p>
        </p:txBody>
      </p:sp>
      <p:sp>
        <p:nvSpPr>
          <p:cNvPr id="4" name="Slide Number Placeholder 3"/>
          <p:cNvSpPr>
            <a:spLocks noGrp="1"/>
          </p:cNvSpPr>
          <p:nvPr>
            <p:ph type="sldNum" sz="quarter" idx="10"/>
          </p:nvPr>
        </p:nvSpPr>
        <p:spPr/>
        <p:txBody>
          <a:bodyPr/>
          <a:lstStyle/>
          <a:p>
            <a:fld id="{EABC6A0A-001B-4AE9-963E-2D32D911F2F3}" type="slidenum">
              <a:rPr lang="nl-NL" smtClean="0"/>
              <a:t>28</a:t>
            </a:fld>
            <a:endParaRPr lang="nl-NL"/>
          </a:p>
        </p:txBody>
      </p:sp>
    </p:spTree>
    <p:extLst>
      <p:ext uri="{BB962C8B-B14F-4D97-AF65-F5344CB8AC3E}">
        <p14:creationId xmlns:p14="http://schemas.microsoft.com/office/powerpoint/2010/main" val="17402596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it ready for a large connected city, such that the sunlight is </a:t>
            </a:r>
            <a:r>
              <a:rPr lang="en-US"/>
              <a:t>not wasted.</a:t>
            </a:r>
            <a:endParaRPr lang="en-US" dirty="0"/>
          </a:p>
          <a:p>
            <a:endParaRPr lang="nl-NL" dirty="0"/>
          </a:p>
        </p:txBody>
      </p:sp>
      <p:sp>
        <p:nvSpPr>
          <p:cNvPr id="4" name="Slide Number Placeholder 3"/>
          <p:cNvSpPr>
            <a:spLocks noGrp="1"/>
          </p:cNvSpPr>
          <p:nvPr>
            <p:ph type="sldNum" sz="quarter" idx="10"/>
          </p:nvPr>
        </p:nvSpPr>
        <p:spPr/>
        <p:txBody>
          <a:bodyPr/>
          <a:lstStyle/>
          <a:p>
            <a:fld id="{EABC6A0A-001B-4AE9-963E-2D32D911F2F3}" type="slidenum">
              <a:rPr lang="nl-NL" smtClean="0"/>
              <a:t>29</a:t>
            </a:fld>
            <a:endParaRPr lang="nl-NL"/>
          </a:p>
        </p:txBody>
      </p:sp>
    </p:spTree>
    <p:extLst>
      <p:ext uri="{BB962C8B-B14F-4D97-AF65-F5344CB8AC3E}">
        <p14:creationId xmlns:p14="http://schemas.microsoft.com/office/powerpoint/2010/main" val="32504445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proof of concept was made before. Slow, Large, Short distance, Small message</a:t>
            </a:r>
          </a:p>
          <a:p>
            <a:endParaRPr lang="en-US"/>
          </a:p>
          <a:p>
            <a:pPr marL="171450" indent="-171450">
              <a:buFontTx/>
              <a:buChar char="-"/>
            </a:pPr>
            <a:r>
              <a:rPr lang="en-US"/>
              <a:t>Explain the setup:</a:t>
            </a:r>
          </a:p>
          <a:p>
            <a:pPr marL="171450" indent="-171450">
              <a:buFontTx/>
              <a:buChar char="-"/>
            </a:pPr>
            <a:r>
              <a:rPr lang="en-US"/>
              <a:t>Parking lot, sensor on top</a:t>
            </a:r>
            <a:endParaRPr lang="nl-NL"/>
          </a:p>
        </p:txBody>
      </p:sp>
      <p:sp>
        <p:nvSpPr>
          <p:cNvPr id="4" name="Slide Number Placeholder 3"/>
          <p:cNvSpPr>
            <a:spLocks noGrp="1"/>
          </p:cNvSpPr>
          <p:nvPr>
            <p:ph type="sldNum" sz="quarter" idx="10"/>
          </p:nvPr>
        </p:nvSpPr>
        <p:spPr/>
        <p:txBody>
          <a:bodyPr/>
          <a:lstStyle/>
          <a:p>
            <a:fld id="{EABC6A0A-001B-4AE9-963E-2D32D911F2F3}" type="slidenum">
              <a:rPr lang="nl-NL" smtClean="0"/>
              <a:t>30</a:t>
            </a:fld>
            <a:endParaRPr lang="nl-NL"/>
          </a:p>
        </p:txBody>
      </p:sp>
    </p:spTree>
    <p:extLst>
      <p:ext uri="{BB962C8B-B14F-4D97-AF65-F5344CB8AC3E}">
        <p14:creationId xmlns:p14="http://schemas.microsoft.com/office/powerpoint/2010/main" val="2237866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nl-NL" dirty="0"/>
              <a:t>Een lijstje met vakken die ik gevolgd en afgerond heb. Een paar andere keuzevakken heb ik wel deels gevolgd maar niet afgerond omdat ze teveel overlap hadden met andere vakken, of voor mij niet interessant genoeg waren.</a:t>
            </a:r>
          </a:p>
        </p:txBody>
      </p:sp>
      <p:sp>
        <p:nvSpPr>
          <p:cNvPr id="4" name="Slide Number Placeholder 3"/>
          <p:cNvSpPr>
            <a:spLocks noGrp="1"/>
          </p:cNvSpPr>
          <p:nvPr>
            <p:ph type="sldNum" sz="quarter" idx="10"/>
          </p:nvPr>
        </p:nvSpPr>
        <p:spPr/>
        <p:txBody>
          <a:bodyPr/>
          <a:lstStyle/>
          <a:p>
            <a:fld id="{EABC6A0A-001B-4AE9-963E-2D32D911F2F3}" type="slidenum">
              <a:rPr lang="nl-NL" smtClean="0"/>
              <a:t>3</a:t>
            </a:fld>
            <a:endParaRPr lang="nl-NL"/>
          </a:p>
        </p:txBody>
      </p:sp>
    </p:spTree>
    <p:extLst>
      <p:ext uri="{BB962C8B-B14F-4D97-AF65-F5344CB8AC3E}">
        <p14:creationId xmlns:p14="http://schemas.microsoft.com/office/powerpoint/2010/main" val="10794348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Simulation = ray tracing, simulate a diffuse distribution and lens refraction</a:t>
            </a:r>
          </a:p>
          <a:p>
            <a:endParaRPr lang="en-US"/>
          </a:p>
          <a:p>
            <a:r>
              <a:rPr lang="en-US"/>
              <a:t>We want to see the contribution of each tiny square</a:t>
            </a:r>
            <a:endParaRPr lang="nl-NL"/>
          </a:p>
        </p:txBody>
      </p:sp>
      <p:sp>
        <p:nvSpPr>
          <p:cNvPr id="4" name="Slide Number Placeholder 3"/>
          <p:cNvSpPr>
            <a:spLocks noGrp="1"/>
          </p:cNvSpPr>
          <p:nvPr>
            <p:ph type="sldNum" sz="quarter" idx="10"/>
          </p:nvPr>
        </p:nvSpPr>
        <p:spPr/>
        <p:txBody>
          <a:bodyPr/>
          <a:lstStyle/>
          <a:p>
            <a:fld id="{EABC6A0A-001B-4AE9-963E-2D32D911F2F3}" type="slidenum">
              <a:rPr lang="nl-NL" smtClean="0"/>
              <a:t>31</a:t>
            </a:fld>
            <a:endParaRPr lang="nl-NL"/>
          </a:p>
        </p:txBody>
      </p:sp>
    </p:spTree>
    <p:extLst>
      <p:ext uri="{BB962C8B-B14F-4D97-AF65-F5344CB8AC3E}">
        <p14:creationId xmlns:p14="http://schemas.microsoft.com/office/powerpoint/2010/main" val="23805737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Unknown (altering) frequency and unknown (altering) amplitude</a:t>
            </a:r>
            <a:endParaRPr lang="nl-NL"/>
          </a:p>
        </p:txBody>
      </p:sp>
      <p:sp>
        <p:nvSpPr>
          <p:cNvPr id="4" name="Slide Number Placeholder 3"/>
          <p:cNvSpPr>
            <a:spLocks noGrp="1"/>
          </p:cNvSpPr>
          <p:nvPr>
            <p:ph type="sldNum" sz="quarter" idx="10"/>
          </p:nvPr>
        </p:nvSpPr>
        <p:spPr/>
        <p:txBody>
          <a:bodyPr/>
          <a:lstStyle/>
          <a:p>
            <a:fld id="{EABC6A0A-001B-4AE9-963E-2D32D911F2F3}" type="slidenum">
              <a:rPr lang="nl-NL" smtClean="0"/>
              <a:t>32</a:t>
            </a:fld>
            <a:endParaRPr lang="nl-NL"/>
          </a:p>
        </p:txBody>
      </p:sp>
    </p:spTree>
    <p:extLst>
      <p:ext uri="{BB962C8B-B14F-4D97-AF65-F5344CB8AC3E}">
        <p14:creationId xmlns:p14="http://schemas.microsoft.com/office/powerpoint/2010/main" val="28331851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 we have a traditional way to look to communication channels</a:t>
            </a:r>
          </a:p>
          <a:p>
            <a:endParaRPr lang="en-US"/>
          </a:p>
          <a:p>
            <a:r>
              <a:rPr lang="en-US"/>
              <a:t>Usually, as in the left picture it works great as long as the signal frequency stays constant.</a:t>
            </a:r>
          </a:p>
          <a:p>
            <a:endParaRPr lang="en-US"/>
          </a:p>
          <a:p>
            <a:r>
              <a:rPr lang="en-US"/>
              <a:t>In the right picture, we see what could happen in our system.</a:t>
            </a:r>
          </a:p>
          <a:p>
            <a:r>
              <a:rPr lang="en-US"/>
              <a:t>The speed of the object is not constant and we can not divide the sampled signal in equal periods.</a:t>
            </a:r>
          </a:p>
          <a:p>
            <a:endParaRPr lang="en-US"/>
          </a:p>
        </p:txBody>
      </p:sp>
      <p:sp>
        <p:nvSpPr>
          <p:cNvPr id="4" name="Slide Number Placeholder 3"/>
          <p:cNvSpPr>
            <a:spLocks noGrp="1"/>
          </p:cNvSpPr>
          <p:nvPr>
            <p:ph type="sldNum" sz="quarter" idx="10"/>
          </p:nvPr>
        </p:nvSpPr>
        <p:spPr/>
        <p:txBody>
          <a:bodyPr/>
          <a:lstStyle/>
          <a:p>
            <a:fld id="{EABC6A0A-001B-4AE9-963E-2D32D911F2F3}" type="slidenum">
              <a:rPr lang="nl-NL" smtClean="0"/>
              <a:t>33</a:t>
            </a:fld>
            <a:endParaRPr lang="nl-NL"/>
          </a:p>
        </p:txBody>
      </p:sp>
    </p:spTree>
    <p:extLst>
      <p:ext uri="{BB962C8B-B14F-4D97-AF65-F5344CB8AC3E}">
        <p14:creationId xmlns:p14="http://schemas.microsoft.com/office/powerpoint/2010/main" val="1590669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searched for an decoding algorithm that can work in this case and found out that barcode scanners handle similar problems.</a:t>
            </a:r>
          </a:p>
          <a:p>
            <a:endParaRPr lang="en-US"/>
          </a:p>
          <a:p>
            <a:endParaRPr lang="nl-NL"/>
          </a:p>
        </p:txBody>
      </p:sp>
      <p:sp>
        <p:nvSpPr>
          <p:cNvPr id="4" name="Slide Number Placeholder 3"/>
          <p:cNvSpPr>
            <a:spLocks noGrp="1"/>
          </p:cNvSpPr>
          <p:nvPr>
            <p:ph type="sldNum" sz="quarter" idx="10"/>
          </p:nvPr>
        </p:nvSpPr>
        <p:spPr/>
        <p:txBody>
          <a:bodyPr/>
          <a:lstStyle/>
          <a:p>
            <a:fld id="{EABC6A0A-001B-4AE9-963E-2D32D911F2F3}" type="slidenum">
              <a:rPr lang="nl-NL" smtClean="0"/>
              <a:t>34</a:t>
            </a:fld>
            <a:endParaRPr lang="nl-NL"/>
          </a:p>
        </p:txBody>
      </p:sp>
    </p:spTree>
    <p:extLst>
      <p:ext uri="{BB962C8B-B14F-4D97-AF65-F5344CB8AC3E}">
        <p14:creationId xmlns:p14="http://schemas.microsoft.com/office/powerpoint/2010/main" val="37468179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built by decoding algorithm on top of what is being used in barcode scanners. </a:t>
            </a:r>
          </a:p>
          <a:p>
            <a:endParaRPr lang="en-US"/>
          </a:p>
          <a:p>
            <a:r>
              <a:rPr lang="en-US"/>
              <a:t>The decoding algorithm detects the edges in the signal. Those are the transitions between black and white.</a:t>
            </a:r>
          </a:p>
          <a:p>
            <a:r>
              <a:rPr lang="en-US"/>
              <a:t>From the detected edges, the original barcode signal can be restored.</a:t>
            </a:r>
          </a:p>
          <a:p>
            <a:endParaRPr lang="en-US"/>
          </a:p>
          <a:p>
            <a:r>
              <a:rPr lang="en-US"/>
              <a:t>Using this decoding algorithm we could show the performance of the system.</a:t>
            </a:r>
          </a:p>
          <a:p>
            <a:endParaRPr lang="en-US"/>
          </a:p>
          <a:p>
            <a:r>
              <a:rPr lang="en-US"/>
              <a:t>From the bottom signal we can compensate for time fluctuations</a:t>
            </a:r>
            <a:endParaRPr lang="nl-NL"/>
          </a:p>
        </p:txBody>
      </p:sp>
      <p:sp>
        <p:nvSpPr>
          <p:cNvPr id="4" name="Slide Number Placeholder 3"/>
          <p:cNvSpPr>
            <a:spLocks noGrp="1"/>
          </p:cNvSpPr>
          <p:nvPr>
            <p:ph type="sldNum" sz="quarter" idx="10"/>
          </p:nvPr>
        </p:nvSpPr>
        <p:spPr/>
        <p:txBody>
          <a:bodyPr/>
          <a:lstStyle/>
          <a:p>
            <a:fld id="{EABC6A0A-001B-4AE9-963E-2D32D911F2F3}" type="slidenum">
              <a:rPr lang="nl-NL" smtClean="0"/>
              <a:t>35</a:t>
            </a:fld>
            <a:endParaRPr lang="nl-NL"/>
          </a:p>
        </p:txBody>
      </p:sp>
    </p:spTree>
    <p:extLst>
      <p:ext uri="{BB962C8B-B14F-4D97-AF65-F5344CB8AC3E}">
        <p14:creationId xmlns:p14="http://schemas.microsoft.com/office/powerpoint/2010/main" val="41143425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However, in a low-illuminated environment, the signal already gets distorted at 135 Hz.</a:t>
            </a:r>
          </a:p>
          <a:p>
            <a:r>
              <a:rPr lang="en-US"/>
              <a:t>On the left: 50 Hz, on the right the distorted signal (135 Hz) in which the peaks and valleys do not have the same amplitude.</a:t>
            </a:r>
          </a:p>
          <a:p>
            <a:r>
              <a:rPr lang="en-US"/>
              <a:t>So there is some time dependency based on the light intensity.</a:t>
            </a:r>
          </a:p>
          <a:p>
            <a:endParaRPr lang="en-US"/>
          </a:p>
        </p:txBody>
      </p:sp>
      <p:sp>
        <p:nvSpPr>
          <p:cNvPr id="4" name="Slide Number Placeholder 3"/>
          <p:cNvSpPr>
            <a:spLocks noGrp="1"/>
          </p:cNvSpPr>
          <p:nvPr>
            <p:ph type="sldNum" sz="quarter" idx="10"/>
          </p:nvPr>
        </p:nvSpPr>
        <p:spPr/>
        <p:txBody>
          <a:bodyPr/>
          <a:lstStyle/>
          <a:p>
            <a:fld id="{EABC6A0A-001B-4AE9-963E-2D32D911F2F3}" type="slidenum">
              <a:rPr lang="nl-NL" smtClean="0"/>
              <a:t>36</a:t>
            </a:fld>
            <a:endParaRPr lang="nl-NL"/>
          </a:p>
        </p:txBody>
      </p:sp>
    </p:spTree>
    <p:extLst>
      <p:ext uri="{BB962C8B-B14F-4D97-AF65-F5344CB8AC3E}">
        <p14:creationId xmlns:p14="http://schemas.microsoft.com/office/powerpoint/2010/main" val="1563388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Original work had zero reception with varying speed</a:t>
            </a:r>
            <a:endParaRPr lang="nl-NL"/>
          </a:p>
        </p:txBody>
      </p:sp>
      <p:sp>
        <p:nvSpPr>
          <p:cNvPr id="4" name="Slide Number Placeholder 3"/>
          <p:cNvSpPr>
            <a:spLocks noGrp="1"/>
          </p:cNvSpPr>
          <p:nvPr>
            <p:ph type="sldNum" sz="quarter" idx="10"/>
          </p:nvPr>
        </p:nvSpPr>
        <p:spPr/>
        <p:txBody>
          <a:bodyPr/>
          <a:lstStyle/>
          <a:p>
            <a:fld id="{EABC6A0A-001B-4AE9-963E-2D32D911F2F3}" type="slidenum">
              <a:rPr lang="nl-NL" smtClean="0"/>
              <a:t>37</a:t>
            </a:fld>
            <a:endParaRPr lang="nl-NL"/>
          </a:p>
        </p:txBody>
      </p:sp>
    </p:spTree>
    <p:extLst>
      <p:ext uri="{BB962C8B-B14F-4D97-AF65-F5344CB8AC3E}">
        <p14:creationId xmlns:p14="http://schemas.microsoft.com/office/powerpoint/2010/main" val="21659125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integral of the optical response gives the channel response.</a:t>
            </a:r>
          </a:p>
          <a:p>
            <a:r>
              <a:rPr lang="en-US"/>
              <a:t>We can simulate (left) or measure (right) the optical response.</a:t>
            </a:r>
            <a:endParaRPr lang="nl-NL"/>
          </a:p>
        </p:txBody>
      </p:sp>
      <p:sp>
        <p:nvSpPr>
          <p:cNvPr id="4" name="Slide Number Placeholder 3"/>
          <p:cNvSpPr>
            <a:spLocks noGrp="1"/>
          </p:cNvSpPr>
          <p:nvPr>
            <p:ph type="sldNum" sz="quarter" idx="10"/>
          </p:nvPr>
        </p:nvSpPr>
        <p:spPr/>
        <p:txBody>
          <a:bodyPr/>
          <a:lstStyle/>
          <a:p>
            <a:fld id="{EABC6A0A-001B-4AE9-963E-2D32D911F2F3}" type="slidenum">
              <a:rPr lang="nl-NL" smtClean="0"/>
              <a:t>38</a:t>
            </a:fld>
            <a:endParaRPr lang="nl-NL"/>
          </a:p>
        </p:txBody>
      </p:sp>
    </p:spTree>
    <p:extLst>
      <p:ext uri="{BB962C8B-B14F-4D97-AF65-F5344CB8AC3E}">
        <p14:creationId xmlns:p14="http://schemas.microsoft.com/office/powerpoint/2010/main" val="33917921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give a short overview of the topics I’m going to discuss in this presentation</a:t>
            </a:r>
            <a:endParaRPr lang="nl-NL"/>
          </a:p>
        </p:txBody>
      </p:sp>
      <p:sp>
        <p:nvSpPr>
          <p:cNvPr id="4" name="Slide Number Placeholder 3"/>
          <p:cNvSpPr>
            <a:spLocks noGrp="1"/>
          </p:cNvSpPr>
          <p:nvPr>
            <p:ph type="sldNum" sz="quarter" idx="10"/>
          </p:nvPr>
        </p:nvSpPr>
        <p:spPr/>
        <p:txBody>
          <a:bodyPr/>
          <a:lstStyle/>
          <a:p>
            <a:fld id="{EABC6A0A-001B-4AE9-963E-2D32D911F2F3}" type="slidenum">
              <a:rPr lang="nl-NL" smtClean="0"/>
              <a:t>39</a:t>
            </a:fld>
            <a:endParaRPr lang="nl-NL"/>
          </a:p>
        </p:txBody>
      </p:sp>
    </p:spTree>
    <p:extLst>
      <p:ext uri="{BB962C8B-B14F-4D97-AF65-F5344CB8AC3E}">
        <p14:creationId xmlns:p14="http://schemas.microsoft.com/office/powerpoint/2010/main" val="11395475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one spot light reflects toward the receiver.</a:t>
            </a:r>
          </a:p>
          <a:p>
            <a:endParaRPr lang="en-US"/>
          </a:p>
          <a:p>
            <a:r>
              <a:rPr lang="en-US"/>
              <a:t>If we ensure that the sensor sees this spot, we could read the object.</a:t>
            </a:r>
            <a:endParaRPr lang="nl-NL"/>
          </a:p>
        </p:txBody>
      </p:sp>
      <p:sp>
        <p:nvSpPr>
          <p:cNvPr id="4" name="Slide Number Placeholder 3"/>
          <p:cNvSpPr>
            <a:spLocks noGrp="1"/>
          </p:cNvSpPr>
          <p:nvPr>
            <p:ph type="sldNum" sz="quarter" idx="10"/>
          </p:nvPr>
        </p:nvSpPr>
        <p:spPr/>
        <p:txBody>
          <a:bodyPr/>
          <a:lstStyle/>
          <a:p>
            <a:fld id="{EABC6A0A-001B-4AE9-963E-2D32D911F2F3}" type="slidenum">
              <a:rPr lang="nl-NL" smtClean="0"/>
              <a:t>40</a:t>
            </a:fld>
            <a:endParaRPr lang="nl-NL"/>
          </a:p>
        </p:txBody>
      </p:sp>
    </p:spTree>
    <p:extLst>
      <p:ext uri="{BB962C8B-B14F-4D97-AF65-F5344CB8AC3E}">
        <p14:creationId xmlns:p14="http://schemas.microsoft.com/office/powerpoint/2010/main" val="1941454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Let’s take a look into the future. </a:t>
            </a:r>
          </a:p>
          <a:p>
            <a:pPr marL="171450" indent="-171450">
              <a:buFontTx/>
              <a:buChar char="-"/>
            </a:pPr>
            <a:r>
              <a:rPr lang="en-US" dirty="0"/>
              <a:t>Challenge: communication</a:t>
            </a:r>
          </a:p>
          <a:p>
            <a:pPr marL="171450" indent="-171450">
              <a:buFontTx/>
              <a:buChar char="-"/>
            </a:pPr>
            <a:r>
              <a:rPr lang="en-US" dirty="0"/>
              <a:t>Communication is expensive</a:t>
            </a:r>
          </a:p>
          <a:p>
            <a:r>
              <a:rPr lang="en-US" dirty="0"/>
              <a:t>We see smart cities in which connectivity of devices grows.</a:t>
            </a:r>
          </a:p>
          <a:p>
            <a:r>
              <a:rPr lang="en-US" dirty="0"/>
              <a:t>Grote </a:t>
            </a:r>
            <a:r>
              <a:rPr lang="en-US" dirty="0" err="1"/>
              <a:t>steden</a:t>
            </a:r>
            <a:r>
              <a:rPr lang="en-US" dirty="0"/>
              <a:t> </a:t>
            </a:r>
            <a:r>
              <a:rPr lang="en-US" dirty="0" err="1"/>
              <a:t>willen</a:t>
            </a:r>
            <a:r>
              <a:rPr lang="en-US" dirty="0"/>
              <a:t> </a:t>
            </a:r>
            <a:r>
              <a:rPr lang="en-US" dirty="0" err="1"/>
              <a:t>sensoren</a:t>
            </a:r>
            <a:r>
              <a:rPr lang="en-US" dirty="0"/>
              <a:t> in </a:t>
            </a:r>
            <a:r>
              <a:rPr lang="en-US" dirty="0" err="1"/>
              <a:t>deze</a:t>
            </a:r>
            <a:r>
              <a:rPr lang="en-US" dirty="0"/>
              <a:t> </a:t>
            </a:r>
            <a:r>
              <a:rPr lang="en-US" dirty="0" err="1"/>
              <a:t>stad</a:t>
            </a:r>
            <a:r>
              <a:rPr lang="en-US" dirty="0"/>
              <a:t> </a:t>
            </a:r>
            <a:r>
              <a:rPr lang="en-US" dirty="0" err="1"/>
              <a:t>plaatsen</a:t>
            </a:r>
            <a:r>
              <a:rPr lang="en-US" dirty="0"/>
              <a:t> om </a:t>
            </a:r>
            <a:r>
              <a:rPr lang="en-US" dirty="0" err="1"/>
              <a:t>leefkwaliteit</a:t>
            </a:r>
            <a:r>
              <a:rPr lang="en-US" dirty="0"/>
              <a:t> </a:t>
            </a:r>
            <a:r>
              <a:rPr lang="en-US" dirty="0" err="1"/>
              <a:t>te</a:t>
            </a:r>
            <a:r>
              <a:rPr lang="en-US" dirty="0"/>
              <a:t> </a:t>
            </a:r>
            <a:r>
              <a:rPr lang="en-US" dirty="0" err="1"/>
              <a:t>meten</a:t>
            </a:r>
            <a:r>
              <a:rPr lang="en-US" dirty="0"/>
              <a:t>. </a:t>
            </a:r>
            <a:r>
              <a:rPr lang="en-US" dirty="0" err="1"/>
              <a:t>Denk</a:t>
            </a:r>
            <a:r>
              <a:rPr lang="en-US" dirty="0"/>
              <a:t> </a:t>
            </a:r>
            <a:r>
              <a:rPr lang="en-US" dirty="0" err="1"/>
              <a:t>dan</a:t>
            </a:r>
            <a:r>
              <a:rPr lang="en-US" dirty="0"/>
              <a:t> </a:t>
            </a:r>
            <a:r>
              <a:rPr lang="en-US" dirty="0" err="1"/>
              <a:t>aan</a:t>
            </a:r>
            <a:r>
              <a:rPr lang="en-US" dirty="0"/>
              <a:t> </a:t>
            </a:r>
            <a:r>
              <a:rPr lang="en-US" dirty="0" err="1"/>
              <a:t>sensoren</a:t>
            </a:r>
            <a:r>
              <a:rPr lang="en-US" dirty="0"/>
              <a:t> die </a:t>
            </a:r>
            <a:r>
              <a:rPr lang="en-US" dirty="0" err="1"/>
              <a:t>luchtkwaliteit</a:t>
            </a:r>
            <a:r>
              <a:rPr lang="en-US" dirty="0"/>
              <a:t> </a:t>
            </a:r>
            <a:r>
              <a:rPr lang="en-US" dirty="0" err="1"/>
              <a:t>en</a:t>
            </a:r>
            <a:r>
              <a:rPr lang="en-US" dirty="0"/>
              <a:t> </a:t>
            </a:r>
            <a:r>
              <a:rPr lang="en-US" dirty="0" err="1"/>
              <a:t>verkeersintensiteiten</a:t>
            </a:r>
            <a:r>
              <a:rPr lang="en-US" dirty="0"/>
              <a:t> in de </a:t>
            </a:r>
            <a:r>
              <a:rPr lang="en-US" dirty="0" err="1"/>
              <a:t>gaten</a:t>
            </a:r>
            <a:r>
              <a:rPr lang="en-US" dirty="0"/>
              <a:t> </a:t>
            </a:r>
            <a:r>
              <a:rPr lang="en-US" dirty="0" err="1"/>
              <a:t>te</a:t>
            </a:r>
            <a:r>
              <a:rPr lang="en-US" dirty="0"/>
              <a:t> </a:t>
            </a:r>
            <a:r>
              <a:rPr lang="en-US" dirty="0" err="1"/>
              <a:t>houden</a:t>
            </a:r>
            <a:r>
              <a:rPr lang="en-US" dirty="0"/>
              <a:t>, maar </a:t>
            </a:r>
            <a:r>
              <a:rPr lang="en-US" dirty="0" err="1"/>
              <a:t>ook</a:t>
            </a:r>
            <a:r>
              <a:rPr lang="en-US" dirty="0"/>
              <a:t> </a:t>
            </a:r>
            <a:r>
              <a:rPr lang="en-US" dirty="0" err="1"/>
              <a:t>sensoren</a:t>
            </a:r>
            <a:r>
              <a:rPr lang="en-US" dirty="0"/>
              <a:t> die </a:t>
            </a:r>
            <a:r>
              <a:rPr lang="en-US" dirty="0" err="1"/>
              <a:t>communiceren</a:t>
            </a:r>
            <a:r>
              <a:rPr lang="en-US" dirty="0"/>
              <a:t> met </a:t>
            </a:r>
            <a:r>
              <a:rPr lang="en-US" dirty="0" err="1"/>
              <a:t>voorbijrijdende</a:t>
            </a:r>
            <a:r>
              <a:rPr lang="en-US" dirty="0"/>
              <a:t> </a:t>
            </a:r>
            <a:r>
              <a:rPr lang="en-US" dirty="0" err="1"/>
              <a:t>bussen</a:t>
            </a:r>
            <a:r>
              <a:rPr lang="en-US" dirty="0"/>
              <a:t> </a:t>
            </a:r>
            <a:r>
              <a:rPr lang="en-US" dirty="0" err="1"/>
              <a:t>en</a:t>
            </a:r>
            <a:r>
              <a:rPr lang="en-US" dirty="0"/>
              <a:t> </a:t>
            </a:r>
            <a:r>
              <a:rPr lang="en-US" dirty="0" err="1"/>
              <a:t>vrachtwagens</a:t>
            </a:r>
            <a:r>
              <a:rPr lang="en-US" dirty="0"/>
              <a:t>.</a:t>
            </a:r>
          </a:p>
          <a:p>
            <a:r>
              <a:rPr lang="en-US" dirty="0"/>
              <a:t>De </a:t>
            </a:r>
            <a:r>
              <a:rPr lang="en-US" dirty="0" err="1"/>
              <a:t>sensorapparaten</a:t>
            </a:r>
            <a:r>
              <a:rPr lang="en-US" dirty="0"/>
              <a:t> </a:t>
            </a:r>
            <a:r>
              <a:rPr lang="en-US" dirty="0" err="1"/>
              <a:t>moeten</a:t>
            </a:r>
            <a:r>
              <a:rPr lang="en-US" dirty="0"/>
              <a:t> </a:t>
            </a:r>
            <a:r>
              <a:rPr lang="en-US" dirty="0" err="1"/>
              <a:t>ook</a:t>
            </a:r>
            <a:r>
              <a:rPr lang="en-US" dirty="0"/>
              <a:t> </a:t>
            </a:r>
            <a:r>
              <a:rPr lang="en-US" dirty="0" err="1"/>
              <a:t>weer</a:t>
            </a:r>
            <a:r>
              <a:rPr lang="en-US" dirty="0"/>
              <a:t> </a:t>
            </a:r>
            <a:r>
              <a:rPr lang="en-US" dirty="0" err="1"/>
              <a:t>kunnen</a:t>
            </a:r>
            <a:r>
              <a:rPr lang="en-US" dirty="0"/>
              <a:t> </a:t>
            </a:r>
            <a:r>
              <a:rPr lang="en-US" dirty="0" err="1"/>
              <a:t>communiceren</a:t>
            </a:r>
            <a:r>
              <a:rPr lang="en-US" dirty="0"/>
              <a:t>, </a:t>
            </a:r>
            <a:r>
              <a:rPr lang="en-US" dirty="0" err="1"/>
              <a:t>terwijl</a:t>
            </a:r>
            <a:r>
              <a:rPr lang="en-US" dirty="0"/>
              <a:t> we </a:t>
            </a:r>
            <a:r>
              <a:rPr lang="en-US" dirty="0" err="1"/>
              <a:t>eigenlijk</a:t>
            </a:r>
            <a:r>
              <a:rPr lang="en-US" dirty="0"/>
              <a:t> </a:t>
            </a:r>
            <a:r>
              <a:rPr lang="en-US" dirty="0" err="1"/>
              <a:t>willen</a:t>
            </a:r>
            <a:r>
              <a:rPr lang="en-US" dirty="0"/>
              <a:t> </a:t>
            </a:r>
            <a:r>
              <a:rPr lang="en-US" dirty="0" err="1"/>
              <a:t>dat</a:t>
            </a:r>
            <a:r>
              <a:rPr lang="en-US" dirty="0"/>
              <a:t> </a:t>
            </a:r>
            <a:r>
              <a:rPr lang="en-US" dirty="0" err="1"/>
              <a:t>daarvoor</a:t>
            </a:r>
            <a:r>
              <a:rPr lang="en-US" dirty="0"/>
              <a:t> </a:t>
            </a:r>
            <a:r>
              <a:rPr lang="en-US" dirty="0" err="1"/>
              <a:t>eigenlijk</a:t>
            </a:r>
            <a:r>
              <a:rPr lang="en-US" dirty="0"/>
              <a:t> </a:t>
            </a:r>
            <a:r>
              <a:rPr lang="en-US" dirty="0" err="1"/>
              <a:t>geen</a:t>
            </a:r>
            <a:r>
              <a:rPr lang="en-US" dirty="0"/>
              <a:t> </a:t>
            </a:r>
            <a:r>
              <a:rPr lang="en-US" dirty="0" err="1"/>
              <a:t>energie</a:t>
            </a:r>
            <a:r>
              <a:rPr lang="en-US" dirty="0"/>
              <a:t> </a:t>
            </a:r>
            <a:r>
              <a:rPr lang="en-US" dirty="0" err="1"/>
              <a:t>wordt</a:t>
            </a:r>
            <a:r>
              <a:rPr lang="en-US" dirty="0"/>
              <a:t> </a:t>
            </a:r>
            <a:r>
              <a:rPr lang="en-US" dirty="0" err="1"/>
              <a:t>verbruikt</a:t>
            </a:r>
            <a:r>
              <a:rPr lang="en-US" dirty="0"/>
              <a:t>.</a:t>
            </a:r>
          </a:p>
        </p:txBody>
      </p:sp>
      <p:sp>
        <p:nvSpPr>
          <p:cNvPr id="4" name="Slide Number Placeholder 3"/>
          <p:cNvSpPr>
            <a:spLocks noGrp="1"/>
          </p:cNvSpPr>
          <p:nvPr>
            <p:ph type="sldNum" sz="quarter" idx="10"/>
          </p:nvPr>
        </p:nvSpPr>
        <p:spPr/>
        <p:txBody>
          <a:bodyPr/>
          <a:lstStyle/>
          <a:p>
            <a:fld id="{EABC6A0A-001B-4AE9-963E-2D32D911F2F3}" type="slidenum">
              <a:rPr lang="nl-NL" smtClean="0"/>
              <a:t>4</a:t>
            </a:fld>
            <a:endParaRPr lang="nl-NL"/>
          </a:p>
        </p:txBody>
      </p:sp>
    </p:spTree>
    <p:extLst>
      <p:ext uri="{BB962C8B-B14F-4D97-AF65-F5344CB8AC3E}">
        <p14:creationId xmlns:p14="http://schemas.microsoft.com/office/powerpoint/2010/main" val="39108343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when the light sources moves, the direction of the light changes.</a:t>
            </a:r>
          </a:p>
          <a:p>
            <a:endParaRPr lang="en-US"/>
          </a:p>
          <a:p>
            <a:r>
              <a:rPr lang="en-US"/>
              <a:t>We know that the sun moves during the day, thus it can occur that we he specular reflections do not reach the sensor.</a:t>
            </a:r>
            <a:endParaRPr lang="nl-NL"/>
          </a:p>
        </p:txBody>
      </p:sp>
      <p:sp>
        <p:nvSpPr>
          <p:cNvPr id="4" name="Slide Number Placeholder 3"/>
          <p:cNvSpPr>
            <a:spLocks noGrp="1"/>
          </p:cNvSpPr>
          <p:nvPr>
            <p:ph type="sldNum" sz="quarter" idx="10"/>
          </p:nvPr>
        </p:nvSpPr>
        <p:spPr/>
        <p:txBody>
          <a:bodyPr/>
          <a:lstStyle/>
          <a:p>
            <a:fld id="{EABC6A0A-001B-4AE9-963E-2D32D911F2F3}" type="slidenum">
              <a:rPr lang="nl-NL" smtClean="0"/>
              <a:t>41</a:t>
            </a:fld>
            <a:endParaRPr lang="nl-NL"/>
          </a:p>
        </p:txBody>
      </p:sp>
    </p:spTree>
    <p:extLst>
      <p:ext uri="{BB962C8B-B14F-4D97-AF65-F5344CB8AC3E}">
        <p14:creationId xmlns:p14="http://schemas.microsoft.com/office/powerpoint/2010/main" val="612288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focus now on the object that carries the information.</a:t>
            </a:r>
          </a:p>
          <a:p>
            <a:endParaRPr lang="en-US"/>
          </a:p>
          <a:p>
            <a:r>
              <a:rPr lang="en-US"/>
              <a:t>In a previous concept it was a car with a barcode, as shown in this picture. need to scale down</a:t>
            </a:r>
            <a:endParaRPr lang="nl-NL"/>
          </a:p>
        </p:txBody>
      </p:sp>
      <p:sp>
        <p:nvSpPr>
          <p:cNvPr id="4" name="Slide Number Placeholder 3"/>
          <p:cNvSpPr>
            <a:spLocks noGrp="1"/>
          </p:cNvSpPr>
          <p:nvPr>
            <p:ph type="sldNum" sz="quarter" idx="10"/>
          </p:nvPr>
        </p:nvSpPr>
        <p:spPr/>
        <p:txBody>
          <a:bodyPr/>
          <a:lstStyle/>
          <a:p>
            <a:fld id="{EABC6A0A-001B-4AE9-963E-2D32D911F2F3}" type="slidenum">
              <a:rPr lang="nl-NL" smtClean="0"/>
              <a:t>42</a:t>
            </a:fld>
            <a:endParaRPr lang="nl-NL"/>
          </a:p>
        </p:txBody>
      </p:sp>
    </p:spTree>
    <p:extLst>
      <p:ext uri="{BB962C8B-B14F-4D97-AF65-F5344CB8AC3E}">
        <p14:creationId xmlns:p14="http://schemas.microsoft.com/office/powerpoint/2010/main" val="14469302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know from the previous analysis that we need diffuse reflections.</a:t>
            </a:r>
          </a:p>
          <a:p>
            <a:endParaRPr lang="en-US"/>
          </a:p>
          <a:p>
            <a:r>
              <a:rPr lang="en-US"/>
              <a:t>Car are not practical for doing measurements, thus the information source should be smaller and easier to test with.</a:t>
            </a:r>
          </a:p>
          <a:p>
            <a:r>
              <a:rPr lang="en-US"/>
              <a:t>Toy train</a:t>
            </a:r>
            <a:endParaRPr lang="nl-NL"/>
          </a:p>
        </p:txBody>
      </p:sp>
      <p:sp>
        <p:nvSpPr>
          <p:cNvPr id="4" name="Slide Number Placeholder 3"/>
          <p:cNvSpPr>
            <a:spLocks noGrp="1"/>
          </p:cNvSpPr>
          <p:nvPr>
            <p:ph type="sldNum" sz="quarter" idx="10"/>
          </p:nvPr>
        </p:nvSpPr>
        <p:spPr/>
        <p:txBody>
          <a:bodyPr/>
          <a:lstStyle/>
          <a:p>
            <a:fld id="{EABC6A0A-001B-4AE9-963E-2D32D911F2F3}" type="slidenum">
              <a:rPr lang="nl-NL" smtClean="0"/>
              <a:t>43</a:t>
            </a:fld>
            <a:endParaRPr lang="nl-NL"/>
          </a:p>
        </p:txBody>
      </p:sp>
    </p:spTree>
    <p:extLst>
      <p:ext uri="{BB962C8B-B14F-4D97-AF65-F5344CB8AC3E}">
        <p14:creationId xmlns:p14="http://schemas.microsoft.com/office/powerpoint/2010/main" val="5226331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a well-illuminated environment the received signal looks clean.</a:t>
            </a:r>
          </a:p>
          <a:p>
            <a:r>
              <a:rPr lang="en-US"/>
              <a:t>If we increase the object speed to have a signal frequency of 214 Hz, it still works perfectly.</a:t>
            </a:r>
            <a:endParaRPr lang="nl-NL"/>
          </a:p>
        </p:txBody>
      </p:sp>
      <p:sp>
        <p:nvSpPr>
          <p:cNvPr id="4" name="Slide Number Placeholder 3"/>
          <p:cNvSpPr>
            <a:spLocks noGrp="1"/>
          </p:cNvSpPr>
          <p:nvPr>
            <p:ph type="sldNum" sz="quarter" idx="10"/>
          </p:nvPr>
        </p:nvSpPr>
        <p:spPr/>
        <p:txBody>
          <a:bodyPr/>
          <a:lstStyle/>
          <a:p>
            <a:fld id="{EABC6A0A-001B-4AE9-963E-2D32D911F2F3}" type="slidenum">
              <a:rPr lang="nl-NL" smtClean="0"/>
              <a:t>45</a:t>
            </a:fld>
            <a:endParaRPr lang="nl-NL"/>
          </a:p>
        </p:txBody>
      </p:sp>
    </p:spTree>
    <p:extLst>
      <p:ext uri="{BB962C8B-B14F-4D97-AF65-F5344CB8AC3E}">
        <p14:creationId xmlns:p14="http://schemas.microsoft.com/office/powerpoint/2010/main" val="17075425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go to the system constraints: we are looking for a minimum value of the module of the barcode.</a:t>
            </a:r>
          </a:p>
          <a:p>
            <a:r>
              <a:rPr lang="en-US"/>
              <a:t>explain module = thinnest stripe in a barcode</a:t>
            </a:r>
          </a:p>
          <a:p>
            <a:r>
              <a:rPr lang="en-US"/>
              <a:t>From the simulations and measurements we can determine the minimum module of a barcode.</a:t>
            </a:r>
          </a:p>
          <a:p>
            <a:r>
              <a:rPr lang="en-US"/>
              <a:t>The module is the minimum width of a stripe in the barcode.</a:t>
            </a:r>
            <a:endParaRPr lang="nl-NL"/>
          </a:p>
        </p:txBody>
      </p:sp>
      <p:sp>
        <p:nvSpPr>
          <p:cNvPr id="4" name="Slide Number Placeholder 3"/>
          <p:cNvSpPr>
            <a:spLocks noGrp="1"/>
          </p:cNvSpPr>
          <p:nvPr>
            <p:ph type="sldNum" sz="quarter" idx="10"/>
          </p:nvPr>
        </p:nvSpPr>
        <p:spPr/>
        <p:txBody>
          <a:bodyPr/>
          <a:lstStyle/>
          <a:p>
            <a:fld id="{EABC6A0A-001B-4AE9-963E-2D32D911F2F3}" type="slidenum">
              <a:rPr lang="nl-NL" smtClean="0"/>
              <a:t>46</a:t>
            </a:fld>
            <a:endParaRPr lang="nl-NL"/>
          </a:p>
        </p:txBody>
      </p:sp>
    </p:spTree>
    <p:extLst>
      <p:ext uri="{BB962C8B-B14F-4D97-AF65-F5344CB8AC3E}">
        <p14:creationId xmlns:p14="http://schemas.microsoft.com/office/powerpoint/2010/main" val="32313242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The further away from the receiver, the larger the barcode should be.</a:t>
            </a:r>
          </a:p>
          <a:p>
            <a:r>
              <a:rPr lang="en-US"/>
              <a:t>Instead of all compelx simulations, we could do a generalization too.</a:t>
            </a:r>
          </a:p>
          <a:p>
            <a:r>
              <a:rPr lang="en-US"/>
              <a:t>If we compute the minimum module from a 2D version of the system, we are a bit overestimating the minimum module</a:t>
            </a:r>
            <a:endParaRPr lang="nl-NL"/>
          </a:p>
        </p:txBody>
      </p:sp>
      <p:sp>
        <p:nvSpPr>
          <p:cNvPr id="4" name="Slide Number Placeholder 3"/>
          <p:cNvSpPr>
            <a:spLocks noGrp="1"/>
          </p:cNvSpPr>
          <p:nvPr>
            <p:ph type="sldNum" sz="quarter" idx="10"/>
          </p:nvPr>
        </p:nvSpPr>
        <p:spPr/>
        <p:txBody>
          <a:bodyPr/>
          <a:lstStyle/>
          <a:p>
            <a:fld id="{EABC6A0A-001B-4AE9-963E-2D32D911F2F3}" type="slidenum">
              <a:rPr lang="nl-NL" smtClean="0"/>
              <a:t>47</a:t>
            </a:fld>
            <a:endParaRPr lang="nl-NL"/>
          </a:p>
        </p:txBody>
      </p:sp>
    </p:spTree>
    <p:extLst>
      <p:ext uri="{BB962C8B-B14F-4D97-AF65-F5344CB8AC3E}">
        <p14:creationId xmlns:p14="http://schemas.microsoft.com/office/powerpoint/2010/main" val="36136298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EABC6A0A-001B-4AE9-963E-2D32D911F2F3}" type="slidenum">
              <a:rPr lang="nl-NL" smtClean="0"/>
              <a:t>48</a:t>
            </a:fld>
            <a:endParaRPr lang="nl-NL"/>
          </a:p>
        </p:txBody>
      </p:sp>
    </p:spTree>
    <p:extLst>
      <p:ext uri="{BB962C8B-B14F-4D97-AF65-F5344CB8AC3E}">
        <p14:creationId xmlns:p14="http://schemas.microsoft.com/office/powerpoint/2010/main" val="16039078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EABC6A0A-001B-4AE9-963E-2D32D911F2F3}" type="slidenum">
              <a:rPr lang="nl-NL" smtClean="0"/>
              <a:t>52</a:t>
            </a:fld>
            <a:endParaRPr lang="nl-NL"/>
          </a:p>
        </p:txBody>
      </p:sp>
    </p:spTree>
    <p:extLst>
      <p:ext uri="{BB962C8B-B14F-4D97-AF65-F5344CB8AC3E}">
        <p14:creationId xmlns:p14="http://schemas.microsoft.com/office/powerpoint/2010/main" val="16172127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EABC6A0A-001B-4AE9-963E-2D32D911F2F3}" type="slidenum">
              <a:rPr lang="nl-NL" smtClean="0"/>
              <a:t>57</a:t>
            </a:fld>
            <a:endParaRPr lang="nl-NL"/>
          </a:p>
        </p:txBody>
      </p:sp>
    </p:spTree>
    <p:extLst>
      <p:ext uri="{BB962C8B-B14F-4D97-AF65-F5344CB8AC3E}">
        <p14:creationId xmlns:p14="http://schemas.microsoft.com/office/powerpoint/2010/main" val="29309116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How much information can I convey?</a:t>
            </a:r>
          </a:p>
          <a:p>
            <a:endParaRPr lang="en-US"/>
          </a:p>
          <a:p>
            <a:r>
              <a:rPr lang="en-US"/>
              <a:t>Then my goals: try to understand everything. We know that it works, but we want to know how it works and what we could achieve in the end.</a:t>
            </a:r>
          </a:p>
          <a:p>
            <a:endParaRPr lang="en-US"/>
          </a:p>
          <a:p>
            <a:r>
              <a:rPr lang="en-US"/>
              <a:t>Next to this, of course improving the system has some importance too. I want to describe the limitations of this system, thus I should find them.</a:t>
            </a:r>
            <a:endParaRPr lang="nl-NL"/>
          </a:p>
        </p:txBody>
      </p:sp>
      <p:sp>
        <p:nvSpPr>
          <p:cNvPr id="4" name="Slide Number Placeholder 3"/>
          <p:cNvSpPr>
            <a:spLocks noGrp="1"/>
          </p:cNvSpPr>
          <p:nvPr>
            <p:ph type="sldNum" sz="quarter" idx="10"/>
          </p:nvPr>
        </p:nvSpPr>
        <p:spPr/>
        <p:txBody>
          <a:bodyPr/>
          <a:lstStyle/>
          <a:p>
            <a:fld id="{EABC6A0A-001B-4AE9-963E-2D32D911F2F3}" type="slidenum">
              <a:rPr lang="nl-NL" smtClean="0"/>
              <a:t>58</a:t>
            </a:fld>
            <a:endParaRPr lang="nl-NL"/>
          </a:p>
        </p:txBody>
      </p:sp>
    </p:spTree>
    <p:extLst>
      <p:ext uri="{BB962C8B-B14F-4D97-AF65-F5344CB8AC3E}">
        <p14:creationId xmlns:p14="http://schemas.microsoft.com/office/powerpoint/2010/main" val="212806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sun is an abundant resources that provides energy.</a:t>
            </a:r>
          </a:p>
          <a:p>
            <a:r>
              <a:rPr lang="en-US" dirty="0"/>
              <a:t>We want to use the energy of the sun for communication.</a:t>
            </a:r>
          </a:p>
          <a:p>
            <a:pPr marL="171450" indent="-171450">
              <a:buFontTx/>
              <a:buChar char="-"/>
            </a:pPr>
            <a:r>
              <a:rPr lang="en-US" dirty="0"/>
              <a:t>Natural </a:t>
            </a:r>
            <a:r>
              <a:rPr lang="en-US" dirty="0" err="1"/>
              <a:t>soure</a:t>
            </a:r>
            <a:r>
              <a:rPr lang="en-US" dirty="0"/>
              <a:t> of energy</a:t>
            </a:r>
          </a:p>
          <a:p>
            <a:pPr marL="171450" indent="-171450">
              <a:buFontTx/>
              <a:buChar char="-"/>
            </a:pPr>
            <a:r>
              <a:rPr lang="en-US" dirty="0"/>
              <a:t>Not only using solar panels</a:t>
            </a:r>
          </a:p>
          <a:p>
            <a:pPr marL="171450" indent="-171450">
              <a:buFontTx/>
              <a:buChar char="-"/>
            </a:pPr>
            <a:r>
              <a:rPr lang="en-US" dirty="0"/>
              <a:t>We do not need radio communication, that consumes a lot of power to generate a carrier</a:t>
            </a:r>
          </a:p>
          <a:p>
            <a:r>
              <a:rPr lang="en-US" dirty="0"/>
              <a:t>We thought and know now that that is possible.</a:t>
            </a:r>
            <a:endParaRPr lang="nl-NL" dirty="0"/>
          </a:p>
        </p:txBody>
      </p:sp>
      <p:sp>
        <p:nvSpPr>
          <p:cNvPr id="4" name="Slide Number Placeholder 3"/>
          <p:cNvSpPr>
            <a:spLocks noGrp="1"/>
          </p:cNvSpPr>
          <p:nvPr>
            <p:ph type="sldNum" sz="quarter" idx="10"/>
          </p:nvPr>
        </p:nvSpPr>
        <p:spPr/>
        <p:txBody>
          <a:bodyPr/>
          <a:lstStyle/>
          <a:p>
            <a:fld id="{EABC6A0A-001B-4AE9-963E-2D32D911F2F3}" type="slidenum">
              <a:rPr lang="nl-NL" smtClean="0"/>
              <a:t>5</a:t>
            </a:fld>
            <a:endParaRPr lang="nl-NL"/>
          </a:p>
        </p:txBody>
      </p:sp>
    </p:spTree>
    <p:extLst>
      <p:ext uri="{BB962C8B-B14F-4D97-AF65-F5344CB8AC3E}">
        <p14:creationId xmlns:p14="http://schemas.microsoft.com/office/powerpoint/2010/main" val="25946186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learn from history. KarTrak was developed in 1960s as an identification system of train cars in the US.</a:t>
            </a:r>
          </a:p>
          <a:p>
            <a:r>
              <a:rPr lang="en-US"/>
              <a:t>Have been replaced by Radio-tags.</a:t>
            </a:r>
          </a:p>
          <a:p>
            <a:r>
              <a:rPr lang="en-US"/>
              <a:t>Technology has improved a lot.</a:t>
            </a:r>
          </a:p>
          <a:p>
            <a:r>
              <a:rPr lang="en-US"/>
              <a:t>Can we send something like a tag in a completely passive manner using light?</a:t>
            </a:r>
            <a:endParaRPr lang="nl-NL"/>
          </a:p>
        </p:txBody>
      </p:sp>
      <p:sp>
        <p:nvSpPr>
          <p:cNvPr id="4" name="Slide Number Placeholder 3"/>
          <p:cNvSpPr>
            <a:spLocks noGrp="1"/>
          </p:cNvSpPr>
          <p:nvPr>
            <p:ph type="sldNum" sz="quarter" idx="10"/>
          </p:nvPr>
        </p:nvSpPr>
        <p:spPr/>
        <p:txBody>
          <a:bodyPr/>
          <a:lstStyle/>
          <a:p>
            <a:fld id="{EABC6A0A-001B-4AE9-963E-2D32D911F2F3}" type="slidenum">
              <a:rPr lang="nl-NL" smtClean="0"/>
              <a:t>59</a:t>
            </a:fld>
            <a:endParaRPr lang="nl-NL"/>
          </a:p>
        </p:txBody>
      </p:sp>
    </p:spTree>
    <p:extLst>
      <p:ext uri="{BB962C8B-B14F-4D97-AF65-F5344CB8AC3E}">
        <p14:creationId xmlns:p14="http://schemas.microsoft.com/office/powerpoint/2010/main" val="1023014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Detection area</a:t>
            </a:r>
            <a:endParaRPr lang="nl-NL"/>
          </a:p>
          <a:p>
            <a:pPr marL="171450" indent="-171450">
              <a:buFontTx/>
              <a:buChar char="-"/>
            </a:pPr>
            <a:r>
              <a:rPr lang="en-US"/>
              <a:t>Sensor in the gray box</a:t>
            </a:r>
          </a:p>
          <a:p>
            <a:pPr marL="171450" indent="-171450">
              <a:buFontTx/>
              <a:buChar char="-"/>
            </a:pPr>
            <a:r>
              <a:rPr lang="en-US"/>
              <a:t>Gray box = receiver</a:t>
            </a:r>
          </a:p>
        </p:txBody>
      </p:sp>
      <p:sp>
        <p:nvSpPr>
          <p:cNvPr id="4" name="Slide Number Placeholder 3"/>
          <p:cNvSpPr>
            <a:spLocks noGrp="1"/>
          </p:cNvSpPr>
          <p:nvPr>
            <p:ph type="sldNum" sz="quarter" idx="10"/>
          </p:nvPr>
        </p:nvSpPr>
        <p:spPr/>
        <p:txBody>
          <a:bodyPr/>
          <a:lstStyle/>
          <a:p>
            <a:fld id="{EABC6A0A-001B-4AE9-963E-2D32D911F2F3}" type="slidenum">
              <a:rPr lang="nl-NL" smtClean="0"/>
              <a:t>60</a:t>
            </a:fld>
            <a:endParaRPr lang="nl-NL"/>
          </a:p>
        </p:txBody>
      </p:sp>
    </p:spTree>
    <p:extLst>
      <p:ext uri="{BB962C8B-B14F-4D97-AF65-F5344CB8AC3E}">
        <p14:creationId xmlns:p14="http://schemas.microsoft.com/office/powerpoint/2010/main" val="42824193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we increase the distance, the size of the peak is equal in the measurements and simulations. The shape of the peak is </a:t>
            </a:r>
            <a:endParaRPr lang="nl-NL"/>
          </a:p>
        </p:txBody>
      </p:sp>
      <p:sp>
        <p:nvSpPr>
          <p:cNvPr id="4" name="Slide Number Placeholder 3"/>
          <p:cNvSpPr>
            <a:spLocks noGrp="1"/>
          </p:cNvSpPr>
          <p:nvPr>
            <p:ph type="sldNum" sz="quarter" idx="10"/>
          </p:nvPr>
        </p:nvSpPr>
        <p:spPr/>
        <p:txBody>
          <a:bodyPr/>
          <a:lstStyle/>
          <a:p>
            <a:fld id="{EABC6A0A-001B-4AE9-963E-2D32D911F2F3}" type="slidenum">
              <a:rPr lang="nl-NL" smtClean="0"/>
              <a:t>61</a:t>
            </a:fld>
            <a:endParaRPr lang="nl-NL"/>
          </a:p>
        </p:txBody>
      </p:sp>
    </p:spTree>
    <p:extLst>
      <p:ext uri="{BB962C8B-B14F-4D97-AF65-F5344CB8AC3E}">
        <p14:creationId xmlns:p14="http://schemas.microsoft.com/office/powerpoint/2010/main" val="3079807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Kijken</a:t>
            </a:r>
            <a:r>
              <a:rPr lang="en-US" dirty="0"/>
              <a:t> we </a:t>
            </a:r>
            <a:r>
              <a:rPr lang="en-US" dirty="0" err="1"/>
              <a:t>weer</a:t>
            </a:r>
            <a:r>
              <a:rPr lang="en-US" dirty="0"/>
              <a:t> </a:t>
            </a:r>
            <a:r>
              <a:rPr lang="en-US" dirty="0" err="1"/>
              <a:t>naar</a:t>
            </a:r>
            <a:r>
              <a:rPr lang="en-US" dirty="0"/>
              <a:t> het </a:t>
            </a:r>
            <a:r>
              <a:rPr lang="en-US" dirty="0" err="1"/>
              <a:t>voorbeeld</a:t>
            </a:r>
            <a:r>
              <a:rPr lang="en-US" dirty="0"/>
              <a:t> van </a:t>
            </a:r>
            <a:r>
              <a:rPr lang="en-US" dirty="0" err="1"/>
              <a:t>communiceren</a:t>
            </a:r>
            <a:r>
              <a:rPr lang="en-US" dirty="0"/>
              <a:t> van </a:t>
            </a:r>
            <a:r>
              <a:rPr lang="en-US" dirty="0" err="1"/>
              <a:t>een</a:t>
            </a:r>
            <a:r>
              <a:rPr lang="en-US" dirty="0"/>
              <a:t> sensor met </a:t>
            </a:r>
            <a:r>
              <a:rPr lang="en-US" dirty="0" err="1"/>
              <a:t>voorbijrijdende</a:t>
            </a:r>
            <a:r>
              <a:rPr lang="en-US" dirty="0"/>
              <a:t> </a:t>
            </a:r>
            <a:r>
              <a:rPr lang="en-US" dirty="0" err="1"/>
              <a:t>vrachtwagens</a:t>
            </a:r>
            <a:r>
              <a:rPr lang="en-US" dirty="0"/>
              <a:t>.</a:t>
            </a:r>
          </a:p>
          <a:p>
            <a:endParaRPr lang="en-US" dirty="0"/>
          </a:p>
          <a:p>
            <a:r>
              <a:rPr lang="en-US" dirty="0"/>
              <a:t>We think we do not need more than everything presented in this picture.</a:t>
            </a:r>
          </a:p>
          <a:p>
            <a:r>
              <a:rPr lang="en-US" dirty="0"/>
              <a:t>On the left we have the sun providing light.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center we have an object that changes reflections</a:t>
            </a:r>
          </a:p>
          <a:p>
            <a:r>
              <a:rPr lang="en-US" dirty="0"/>
              <a:t>On the right we have our receiver, a simple light sensor that generates an electrical signal.</a:t>
            </a:r>
          </a:p>
          <a:p>
            <a:endParaRPr lang="en-US" dirty="0"/>
          </a:p>
          <a:p>
            <a:r>
              <a:rPr lang="en-US" dirty="0" err="1"/>
              <a:t>Alle</a:t>
            </a:r>
            <a:r>
              <a:rPr lang="en-US" dirty="0"/>
              <a:t> </a:t>
            </a:r>
            <a:r>
              <a:rPr lang="en-US" dirty="0" err="1"/>
              <a:t>energie</a:t>
            </a:r>
            <a:r>
              <a:rPr lang="en-US" dirty="0"/>
              <a:t> die </a:t>
            </a:r>
            <a:r>
              <a:rPr lang="en-US" dirty="0" err="1"/>
              <a:t>nodig</a:t>
            </a:r>
            <a:r>
              <a:rPr lang="en-US" dirty="0"/>
              <a:t> is </a:t>
            </a:r>
            <a:r>
              <a:rPr lang="en-US" dirty="0" err="1"/>
              <a:t>voor</a:t>
            </a:r>
            <a:r>
              <a:rPr lang="en-US" dirty="0"/>
              <a:t> de </a:t>
            </a:r>
            <a:r>
              <a:rPr lang="en-US" dirty="0" err="1"/>
              <a:t>communicatie</a:t>
            </a:r>
            <a:r>
              <a:rPr lang="en-US" dirty="0"/>
              <a:t>, </a:t>
            </a:r>
            <a:r>
              <a:rPr lang="en-US" dirty="0" err="1"/>
              <a:t>hebben</a:t>
            </a:r>
            <a:r>
              <a:rPr lang="en-US" dirty="0"/>
              <a:t> we in </a:t>
            </a:r>
            <a:r>
              <a:rPr lang="en-US" dirty="0" err="1"/>
              <a:t>dit</a:t>
            </a:r>
            <a:r>
              <a:rPr lang="en-US" dirty="0"/>
              <a:t> </a:t>
            </a:r>
            <a:r>
              <a:rPr lang="en-US" dirty="0" err="1"/>
              <a:t>geval</a:t>
            </a:r>
            <a:r>
              <a:rPr lang="en-US" dirty="0"/>
              <a:t> al: </a:t>
            </a:r>
            <a:r>
              <a:rPr lang="en-US" dirty="0" err="1"/>
              <a:t>alleen</a:t>
            </a:r>
            <a:r>
              <a:rPr lang="en-US" dirty="0"/>
              <a:t> de </a:t>
            </a:r>
            <a:r>
              <a:rPr lang="en-US" dirty="0" err="1"/>
              <a:t>ontvanger</a:t>
            </a:r>
            <a:r>
              <a:rPr lang="en-US" dirty="0"/>
              <a:t> </a:t>
            </a:r>
            <a:r>
              <a:rPr lang="en-US" dirty="0" err="1"/>
              <a:t>niet</a:t>
            </a:r>
            <a:r>
              <a:rPr lang="en-US" dirty="0"/>
              <a:t>.</a:t>
            </a:r>
          </a:p>
          <a:p>
            <a:r>
              <a:rPr lang="en-US" dirty="0" err="1"/>
              <a:t>Laten</a:t>
            </a:r>
            <a:r>
              <a:rPr lang="en-US" dirty="0"/>
              <a:t> we </a:t>
            </a:r>
            <a:r>
              <a:rPr lang="en-US" dirty="0" err="1"/>
              <a:t>dus</a:t>
            </a:r>
            <a:r>
              <a:rPr lang="en-US" dirty="0"/>
              <a:t> </a:t>
            </a:r>
            <a:r>
              <a:rPr lang="en-US" dirty="0" err="1"/>
              <a:t>vooral</a:t>
            </a:r>
            <a:r>
              <a:rPr lang="en-US" dirty="0"/>
              <a:t> </a:t>
            </a:r>
            <a:r>
              <a:rPr lang="en-US" dirty="0" err="1"/>
              <a:t>geen</a:t>
            </a:r>
            <a:r>
              <a:rPr lang="en-US" dirty="0"/>
              <a:t> </a:t>
            </a:r>
            <a:r>
              <a:rPr lang="en-US" dirty="0" err="1"/>
              <a:t>energieslurpende</a:t>
            </a:r>
            <a:r>
              <a:rPr lang="en-US" dirty="0"/>
              <a:t> camera’s </a:t>
            </a:r>
            <a:r>
              <a:rPr lang="en-US" dirty="0" err="1"/>
              <a:t>gebruiken</a:t>
            </a:r>
            <a:r>
              <a:rPr lang="en-US" dirty="0"/>
              <a:t>, maar </a:t>
            </a:r>
            <a:r>
              <a:rPr lang="en-US" dirty="0" err="1"/>
              <a:t>een</a:t>
            </a:r>
            <a:r>
              <a:rPr lang="en-US" dirty="0"/>
              <a:t> </a:t>
            </a:r>
            <a:r>
              <a:rPr lang="en-US" dirty="0" err="1"/>
              <a:t>simpele</a:t>
            </a:r>
            <a:r>
              <a:rPr lang="en-US" dirty="0"/>
              <a:t> </a:t>
            </a:r>
            <a:r>
              <a:rPr lang="en-US" dirty="0" err="1"/>
              <a:t>lichtsensor</a:t>
            </a:r>
            <a:r>
              <a:rPr lang="en-US" dirty="0"/>
              <a:t>.</a:t>
            </a:r>
          </a:p>
        </p:txBody>
      </p:sp>
      <p:sp>
        <p:nvSpPr>
          <p:cNvPr id="4" name="Slide Number Placeholder 3"/>
          <p:cNvSpPr>
            <a:spLocks noGrp="1"/>
          </p:cNvSpPr>
          <p:nvPr>
            <p:ph type="sldNum" sz="quarter" idx="10"/>
          </p:nvPr>
        </p:nvSpPr>
        <p:spPr/>
        <p:txBody>
          <a:bodyPr/>
          <a:lstStyle/>
          <a:p>
            <a:fld id="{EABC6A0A-001B-4AE9-963E-2D32D911F2F3}" type="slidenum">
              <a:rPr lang="nl-NL" smtClean="0"/>
              <a:t>6</a:t>
            </a:fld>
            <a:endParaRPr lang="nl-NL"/>
          </a:p>
        </p:txBody>
      </p:sp>
    </p:spTree>
    <p:extLst>
      <p:ext uri="{BB962C8B-B14F-4D97-AF65-F5344CB8AC3E}">
        <p14:creationId xmlns:p14="http://schemas.microsoft.com/office/powerpoint/2010/main" val="157149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 How much information can I convey?</a:t>
            </a:r>
          </a:p>
          <a:p>
            <a:r>
              <a:rPr lang="en-US"/>
              <a:t>We need to understand the channel completely to answer this question.</a:t>
            </a:r>
            <a:endParaRPr lang="nl-NL"/>
          </a:p>
        </p:txBody>
      </p:sp>
      <p:sp>
        <p:nvSpPr>
          <p:cNvPr id="4" name="Slide Number Placeholder 3"/>
          <p:cNvSpPr>
            <a:spLocks noGrp="1"/>
          </p:cNvSpPr>
          <p:nvPr>
            <p:ph type="sldNum" sz="quarter" idx="10"/>
          </p:nvPr>
        </p:nvSpPr>
        <p:spPr/>
        <p:txBody>
          <a:bodyPr/>
          <a:lstStyle/>
          <a:p>
            <a:fld id="{EABC6A0A-001B-4AE9-963E-2D32D911F2F3}" type="slidenum">
              <a:rPr lang="nl-NL" smtClean="0"/>
              <a:t>7</a:t>
            </a:fld>
            <a:endParaRPr lang="nl-NL"/>
          </a:p>
        </p:txBody>
      </p:sp>
    </p:spTree>
    <p:extLst>
      <p:ext uri="{BB962C8B-B14F-4D97-AF65-F5344CB8AC3E}">
        <p14:creationId xmlns:p14="http://schemas.microsoft.com/office/powerpoint/2010/main" val="2627595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a:t>Zonlicht</a:t>
            </a:r>
            <a:r>
              <a:rPr lang="en-US" dirty="0"/>
              <a:t>, maar </a:t>
            </a:r>
            <a:r>
              <a:rPr lang="en-US" dirty="0" err="1"/>
              <a:t>ook</a:t>
            </a:r>
            <a:r>
              <a:rPr lang="en-US" dirty="0"/>
              <a:t> met </a:t>
            </a:r>
            <a:r>
              <a:rPr lang="en-US" dirty="0" err="1"/>
              <a:t>wolken</a:t>
            </a:r>
            <a:r>
              <a:rPr lang="en-US" dirty="0"/>
              <a:t> </a:t>
            </a:r>
            <a:r>
              <a:rPr lang="en-US" dirty="0" err="1"/>
              <a:t>moet</a:t>
            </a:r>
            <a:r>
              <a:rPr lang="en-US" dirty="0"/>
              <a:t> het </a:t>
            </a:r>
            <a:r>
              <a:rPr lang="en-US" dirty="0" err="1"/>
              <a:t>goed</a:t>
            </a:r>
            <a:r>
              <a:rPr lang="en-US" dirty="0"/>
              <a:t> </a:t>
            </a:r>
            <a:r>
              <a:rPr lang="en-US" dirty="0" err="1"/>
              <a:t>werken</a:t>
            </a:r>
            <a:endParaRPr lang="en-US" dirty="0"/>
          </a:p>
          <a:p>
            <a:pPr marL="171450" indent="-171450">
              <a:buFontTx/>
              <a:buChar char="-"/>
            </a:pPr>
            <a:r>
              <a:rPr lang="en-US" dirty="0" err="1"/>
              <a:t>Afstand</a:t>
            </a:r>
            <a:r>
              <a:rPr lang="en-US" dirty="0"/>
              <a:t> </a:t>
            </a:r>
            <a:r>
              <a:rPr lang="en-US" dirty="0" err="1"/>
              <a:t>zal</a:t>
            </a:r>
            <a:r>
              <a:rPr lang="en-US" dirty="0"/>
              <a:t> van </a:t>
            </a:r>
            <a:r>
              <a:rPr lang="en-US" dirty="0" err="1"/>
              <a:t>belang</a:t>
            </a:r>
            <a:r>
              <a:rPr lang="en-US" dirty="0"/>
              <a:t> </a:t>
            </a:r>
            <a:r>
              <a:rPr lang="en-US" dirty="0" err="1"/>
              <a:t>zijn</a:t>
            </a:r>
            <a:r>
              <a:rPr lang="en-US" dirty="0"/>
              <a:t> </a:t>
            </a:r>
            <a:r>
              <a:rPr lang="en-US" dirty="0" err="1"/>
              <a:t>alsmede</a:t>
            </a:r>
            <a:r>
              <a:rPr lang="en-US" dirty="0"/>
              <a:t> </a:t>
            </a:r>
            <a:r>
              <a:rPr lang="en-US" dirty="0" err="1"/>
              <a:t>snelheid</a:t>
            </a:r>
            <a:r>
              <a:rPr lang="en-US" dirty="0"/>
              <a:t> van het object</a:t>
            </a:r>
          </a:p>
          <a:p>
            <a:r>
              <a:rPr lang="en-US" dirty="0"/>
              <a:t>- Depends on speed, size </a:t>
            </a:r>
            <a:r>
              <a:rPr lang="en-US" dirty="0" err="1"/>
              <a:t>etc</a:t>
            </a:r>
            <a:endParaRPr lang="nl-NL" dirty="0"/>
          </a:p>
        </p:txBody>
      </p:sp>
      <p:sp>
        <p:nvSpPr>
          <p:cNvPr id="4" name="Slide Number Placeholder 3"/>
          <p:cNvSpPr>
            <a:spLocks noGrp="1"/>
          </p:cNvSpPr>
          <p:nvPr>
            <p:ph type="sldNum" sz="quarter" idx="10"/>
          </p:nvPr>
        </p:nvSpPr>
        <p:spPr/>
        <p:txBody>
          <a:bodyPr/>
          <a:lstStyle/>
          <a:p>
            <a:fld id="{EABC6A0A-001B-4AE9-963E-2D32D911F2F3}" type="slidenum">
              <a:rPr lang="nl-NL" smtClean="0"/>
              <a:t>8</a:t>
            </a:fld>
            <a:endParaRPr lang="nl-NL"/>
          </a:p>
        </p:txBody>
      </p:sp>
    </p:spTree>
    <p:extLst>
      <p:ext uri="{BB962C8B-B14F-4D97-AF65-F5344CB8AC3E}">
        <p14:creationId xmlns:p14="http://schemas.microsoft.com/office/powerpoint/2010/main" val="3503554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Take my time</a:t>
            </a:r>
          </a:p>
          <a:p>
            <a:r>
              <a:rPr lang="en-US"/>
              <a:t>- In gray we see a normal radio communication channel. IS, Emitter, Channel distorts</a:t>
            </a:r>
          </a:p>
          <a:p>
            <a:endParaRPr lang="en-US"/>
          </a:p>
          <a:p>
            <a:r>
              <a:rPr lang="en-US"/>
              <a:t>- In orange we see the new communication channel. Emitter is uncontrolled, we can not control the object and the channel distorts.</a:t>
            </a:r>
            <a:endParaRPr lang="nl-NL"/>
          </a:p>
        </p:txBody>
      </p:sp>
      <p:sp>
        <p:nvSpPr>
          <p:cNvPr id="4" name="Slide Number Placeholder 3"/>
          <p:cNvSpPr>
            <a:spLocks noGrp="1"/>
          </p:cNvSpPr>
          <p:nvPr>
            <p:ph type="sldNum" sz="quarter" idx="10"/>
          </p:nvPr>
        </p:nvSpPr>
        <p:spPr/>
        <p:txBody>
          <a:bodyPr/>
          <a:lstStyle/>
          <a:p>
            <a:fld id="{EABC6A0A-001B-4AE9-963E-2D32D911F2F3}" type="slidenum">
              <a:rPr lang="nl-NL" smtClean="0"/>
              <a:t>9</a:t>
            </a:fld>
            <a:endParaRPr lang="nl-NL"/>
          </a:p>
        </p:txBody>
      </p:sp>
    </p:spTree>
    <p:extLst>
      <p:ext uri="{BB962C8B-B14F-4D97-AF65-F5344CB8AC3E}">
        <p14:creationId xmlns:p14="http://schemas.microsoft.com/office/powerpoint/2010/main" val="486886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02192" y="617247"/>
            <a:ext cx="7265534" cy="2229538"/>
          </a:xfrm>
        </p:spPr>
        <p:txBody>
          <a:bodyPr>
            <a:noAutofit/>
          </a:bodyPr>
          <a:lstStyle>
            <a:lvl1pPr algn="l">
              <a:defRPr sz="7200">
                <a:solidFill>
                  <a:srgbClr val="00A6D6"/>
                </a:solidFill>
                <a:latin typeface="Arial"/>
                <a:cs typeface="Arial"/>
              </a:defRPr>
            </a:lvl1pPr>
          </a:lstStyle>
          <a:p>
            <a:r>
              <a:rPr lang="en-US" dirty="0"/>
              <a:t>Click to edit Master title style</a:t>
            </a:r>
          </a:p>
        </p:txBody>
      </p:sp>
      <p:sp>
        <p:nvSpPr>
          <p:cNvPr id="3" name="Subtitle 2"/>
          <p:cNvSpPr>
            <a:spLocks noGrp="1"/>
          </p:cNvSpPr>
          <p:nvPr>
            <p:ph type="subTitle" idx="1"/>
          </p:nvPr>
        </p:nvSpPr>
        <p:spPr>
          <a:xfrm>
            <a:off x="1802192" y="3203297"/>
            <a:ext cx="7067378" cy="1025802"/>
          </a:xfrm>
        </p:spPr>
        <p:txBody>
          <a:bodyPr>
            <a:normAutofit/>
          </a:bodyPr>
          <a:lstStyle>
            <a:lvl1pPr marL="0" indent="0" algn="l">
              <a:buNone/>
              <a:defRPr sz="28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915834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874336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134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p:cNvSpPr>
            <a:spLocks noGrp="1"/>
          </p:cNvSpPr>
          <p:nvPr>
            <p:ph type="pic" sz="quarter" idx="11"/>
          </p:nvPr>
        </p:nvSpPr>
        <p:spPr>
          <a:xfrm>
            <a:off x="0" y="0"/>
            <a:ext cx="9144000" cy="5143500"/>
          </a:xfrm>
        </p:spPr>
        <p:txBody>
          <a:bodyPr/>
          <a:lstStyle/>
          <a:p>
            <a:endParaRPr lang="en-US" dirty="0"/>
          </a:p>
        </p:txBody>
      </p:sp>
      <p:pic>
        <p:nvPicPr>
          <p:cNvPr id="12" name="Afbeelding 2" descr="TUDelft_LogoZWART.eps"/>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9146" y="4663753"/>
            <a:ext cx="1104294" cy="323006"/>
          </a:xfrm>
          <a:prstGeom prst="rect">
            <a:avLst/>
          </a:prstGeom>
        </p:spPr>
      </p:pic>
      <p:sp>
        <p:nvSpPr>
          <p:cNvPr id="13" name="Slide Number Placeholder 5"/>
          <p:cNvSpPr txBox="1">
            <a:spLocks/>
          </p:cNvSpPr>
          <p:nvPr userDrawn="1"/>
        </p:nvSpPr>
        <p:spPr>
          <a:xfrm>
            <a:off x="6651560" y="4815702"/>
            <a:ext cx="2316370" cy="273844"/>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rgbClr val="00A6D6"/>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557312C-2AB5-4E4E-8F57-D0081D5FE9E6}" type="slidenum">
              <a:rPr lang="en-US" smtClean="0"/>
              <a:pPr/>
              <a:t>‹nr.›</a:t>
            </a:fld>
            <a:endParaRPr lang="en-US" dirty="0"/>
          </a:p>
        </p:txBody>
      </p:sp>
      <p:sp>
        <p:nvSpPr>
          <p:cNvPr id="3" name="TextBox 2"/>
          <p:cNvSpPr txBox="1"/>
          <p:nvPr userDrawn="1"/>
        </p:nvSpPr>
        <p:spPr>
          <a:xfrm>
            <a:off x="-3990281" y="4186591"/>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012058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462A2416-1570-3849-86F9-07F78746E1B2}" type="datetimeFigureOut">
              <a:rPr lang="en-US" smtClean="0"/>
              <a:t>3/22/2018</a:t>
            </a:fld>
            <a:endParaRPr lang="en-US" dirty="0"/>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A832CF66-B496-874C-8E08-71A5E0622B6E}" type="slidenum">
              <a:rPr lang="en-US" smtClean="0"/>
              <a:t>‹nr.›</a:t>
            </a:fld>
            <a:endParaRPr lang="en-US" dirty="0"/>
          </a:p>
        </p:txBody>
      </p:sp>
    </p:spTree>
    <p:extLst>
      <p:ext uri="{BB962C8B-B14F-4D97-AF65-F5344CB8AC3E}">
        <p14:creationId xmlns:p14="http://schemas.microsoft.com/office/powerpoint/2010/main" val="121253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1"/>
            <a:ext cx="9144000" cy="51434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Tree>
    <p:extLst>
      <p:ext uri="{BB962C8B-B14F-4D97-AF65-F5344CB8AC3E}">
        <p14:creationId xmlns:p14="http://schemas.microsoft.com/office/powerpoint/2010/main" val="17770509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emf"/><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image" Target="../media/image2.emf"/><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63106" y="205979"/>
            <a:ext cx="7106464"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763106" y="1200150"/>
            <a:ext cx="7106464" cy="34861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pic>
        <p:nvPicPr>
          <p:cNvPr id="8" name="Picture 3" descr="TU_P5#white.eps"/>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100264" y="4581184"/>
            <a:ext cx="1368883" cy="632424"/>
          </a:xfrm>
          <a:prstGeom prst="rect">
            <a:avLst/>
          </a:prstGeom>
        </p:spPr>
      </p:pic>
      <p:sp>
        <p:nvSpPr>
          <p:cNvPr id="10" name="Slide Number Placeholder 5"/>
          <p:cNvSpPr txBox="1">
            <a:spLocks/>
          </p:cNvSpPr>
          <p:nvPr userDrawn="1"/>
        </p:nvSpPr>
        <p:spPr>
          <a:xfrm>
            <a:off x="6651560" y="4815702"/>
            <a:ext cx="2316370" cy="273844"/>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rgbClr val="00A6D6"/>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557312C-2AB5-4E4E-8F57-D0081D5FE9E6}" type="slidenum">
              <a:rPr lang="en-US" smtClean="0"/>
              <a:pPr/>
              <a:t>‹nr.›</a:t>
            </a:fld>
            <a:endParaRPr lang="en-US" dirty="0"/>
          </a:p>
        </p:txBody>
      </p:sp>
      <p:sp>
        <p:nvSpPr>
          <p:cNvPr id="9" name="Rectangle 28"/>
          <p:cNvSpPr>
            <a:spLocks noChangeArrowheads="1"/>
          </p:cNvSpPr>
          <p:nvPr userDrawn="1"/>
        </p:nvSpPr>
        <p:spPr bwMode="auto">
          <a:xfrm>
            <a:off x="0" y="0"/>
            <a:ext cx="1576384" cy="5149008"/>
          </a:xfrm>
          <a:prstGeom prst="rect">
            <a:avLst/>
          </a:prstGeom>
          <a:solidFill>
            <a:srgbClr val="00A6D6"/>
          </a:solidFill>
          <a:ln w="9525">
            <a:noFill/>
            <a:miter lim="800000"/>
            <a:headEnd/>
            <a:tailEnd/>
          </a:ln>
        </p:spPr>
        <p:txBody>
          <a:bodyPr wrap="none" lIns="91436" tIns="45719" rIns="91436" bIns="45719" anchor="ctr"/>
          <a:lstStyle/>
          <a:p>
            <a:pPr algn="r"/>
            <a:endParaRPr lang="nl-NL" sz="2100">
              <a:latin typeface="Tahoma" pitchFamily="34" charset="0"/>
            </a:endParaRPr>
          </a:p>
        </p:txBody>
      </p:sp>
      <p:pic>
        <p:nvPicPr>
          <p:cNvPr id="11" name="Picture 3" descr="TU_P5#white.eps"/>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100264" y="4389330"/>
            <a:ext cx="1368883" cy="843232"/>
          </a:xfrm>
          <a:prstGeom prst="rect">
            <a:avLst/>
          </a:prstGeom>
        </p:spPr>
      </p:pic>
    </p:spTree>
    <p:extLst>
      <p:ext uri="{BB962C8B-B14F-4D97-AF65-F5344CB8AC3E}">
        <p14:creationId xmlns:p14="http://schemas.microsoft.com/office/powerpoint/2010/main" val="34802473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457200" rtl="0" eaLnBrk="1" latinLnBrk="0" hangingPunct="1">
        <a:spcBef>
          <a:spcPct val="0"/>
        </a:spcBef>
        <a:buNone/>
        <a:defRPr sz="3600" kern="1200">
          <a:solidFill>
            <a:srgbClr val="00A6D6"/>
          </a:solidFill>
          <a:latin typeface="Arial"/>
          <a:ea typeface="+mj-ea"/>
          <a:cs typeface="Arial"/>
        </a:defRPr>
      </a:lvl1pPr>
    </p:titleStyle>
    <p:body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72404" y="205979"/>
            <a:ext cx="7090513"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772404" y="1200150"/>
            <a:ext cx="7090513" cy="361555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9" name="Slide Number Placeholder 5"/>
          <p:cNvSpPr txBox="1">
            <a:spLocks/>
          </p:cNvSpPr>
          <p:nvPr userDrawn="1"/>
        </p:nvSpPr>
        <p:spPr>
          <a:xfrm>
            <a:off x="6651560" y="4815702"/>
            <a:ext cx="2316370" cy="273844"/>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rgbClr val="00A6D6"/>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557312C-2AB5-4E4E-8F57-D0081D5FE9E6}" type="slidenum">
              <a:rPr lang="en-US" smtClean="0"/>
              <a:pPr/>
              <a:t>‹nr.›</a:t>
            </a:fld>
            <a:endParaRPr lang="en-US" dirty="0"/>
          </a:p>
        </p:txBody>
      </p:sp>
      <p:pic>
        <p:nvPicPr>
          <p:cNvPr id="6" name="Afbeelding 8" descr="TUDelft_LogoZWART.eps"/>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208624" y="4515071"/>
            <a:ext cx="1104294" cy="430675"/>
          </a:xfrm>
          <a:prstGeom prst="rect">
            <a:avLst/>
          </a:prstGeom>
        </p:spPr>
      </p:pic>
    </p:spTree>
    <p:extLst>
      <p:ext uri="{BB962C8B-B14F-4D97-AF65-F5344CB8AC3E}">
        <p14:creationId xmlns:p14="http://schemas.microsoft.com/office/powerpoint/2010/main" val="13034420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9" r:id="rId3"/>
  </p:sldLayoutIdLst>
  <p:txStyles>
    <p:titleStyle>
      <a:lvl1pPr algn="l" defTabSz="457200" rtl="0" eaLnBrk="1" latinLnBrk="0" hangingPunct="1">
        <a:spcBef>
          <a:spcPct val="0"/>
        </a:spcBef>
        <a:buNone/>
        <a:defRPr sz="3600" kern="1200">
          <a:solidFill>
            <a:srgbClr val="00A6D6"/>
          </a:solidFill>
          <a:latin typeface="Arial"/>
          <a:ea typeface="+mj-ea"/>
          <a:cs typeface="Arial"/>
        </a:defRPr>
      </a:lvl1pPr>
    </p:titleStyle>
    <p:body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3.jpg"/><Relationship Id="rId4" Type="http://schemas.openxmlformats.org/officeDocument/2006/relationships/image" Target="../media/image22.jp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22.jpg"/><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80240" y="505504"/>
            <a:ext cx="6577959" cy="2194834"/>
          </a:xfrm>
        </p:spPr>
        <p:txBody>
          <a:bodyPr>
            <a:noAutofit/>
          </a:bodyPr>
          <a:lstStyle/>
          <a:p>
            <a:pPr algn="l"/>
            <a:r>
              <a:rPr lang="en-US" sz="4800" dirty="0">
                <a:latin typeface="Arial"/>
                <a:cs typeface="Arial"/>
              </a:rPr>
              <a:t>Channel analysis for passive communication with ambient light</a:t>
            </a:r>
          </a:p>
        </p:txBody>
      </p:sp>
      <p:sp>
        <p:nvSpPr>
          <p:cNvPr id="3" name="Subtitle 2"/>
          <p:cNvSpPr>
            <a:spLocks noGrp="1"/>
          </p:cNvSpPr>
          <p:nvPr>
            <p:ph type="subTitle" idx="1"/>
          </p:nvPr>
        </p:nvSpPr>
        <p:spPr>
          <a:xfrm>
            <a:off x="1880240" y="2914650"/>
            <a:ext cx="5892160" cy="1314450"/>
          </a:xfrm>
        </p:spPr>
        <p:txBody>
          <a:bodyPr>
            <a:normAutofit/>
          </a:bodyPr>
          <a:lstStyle/>
          <a:p>
            <a:pPr algn="l"/>
            <a:r>
              <a:rPr lang="en-US" dirty="0">
                <a:latin typeface="Arial"/>
                <a:cs typeface="Arial"/>
              </a:rPr>
              <a:t>Rens Bloom</a:t>
            </a:r>
          </a:p>
        </p:txBody>
      </p:sp>
      <p:sp>
        <p:nvSpPr>
          <p:cNvPr id="4" name="Title 1"/>
          <p:cNvSpPr txBox="1">
            <a:spLocks/>
          </p:cNvSpPr>
          <p:nvPr/>
        </p:nvSpPr>
        <p:spPr>
          <a:xfrm>
            <a:off x="0" y="0"/>
            <a:ext cx="1537252" cy="572568"/>
          </a:xfrm>
          <a:prstGeom prst="rect">
            <a:avLst/>
          </a:prstGeom>
        </p:spPr>
        <p:txBody>
          <a:bodyPr vert="horz" lIns="91440" tIns="45720" rIns="91440" bIns="45720" rtlCol="0" anchor="ctr">
            <a:noAutofit/>
          </a:bodyPr>
          <a:lstStyle>
            <a:lvl1pPr algn="l" defTabSz="457200" rtl="0" eaLnBrk="1" latinLnBrk="0" hangingPunct="1">
              <a:spcBef>
                <a:spcPct val="0"/>
              </a:spcBef>
              <a:buNone/>
              <a:defRPr sz="7800" kern="1200">
                <a:solidFill>
                  <a:srgbClr val="00A6D6"/>
                </a:solidFill>
                <a:latin typeface="Arial"/>
                <a:ea typeface="+mj-ea"/>
                <a:cs typeface="Arial"/>
              </a:defRPr>
            </a:lvl1pPr>
          </a:lstStyle>
          <a:p>
            <a:pPr algn="ctr"/>
            <a:r>
              <a:rPr lang="en-US" sz="2000" dirty="0">
                <a:solidFill>
                  <a:schemeClr val="bg1"/>
                </a:solidFill>
              </a:rPr>
              <a:t>22-03-2018</a:t>
            </a:r>
          </a:p>
        </p:txBody>
      </p:sp>
    </p:spTree>
    <p:extLst>
      <p:ext uri="{BB962C8B-B14F-4D97-AF65-F5344CB8AC3E}">
        <p14:creationId xmlns:p14="http://schemas.microsoft.com/office/powerpoint/2010/main" val="3087952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095D09-ADBE-4380-BE9E-90631D140DEF}"/>
              </a:ext>
            </a:extLst>
          </p:cNvPr>
          <p:cNvSpPr>
            <a:spLocks noGrp="1"/>
          </p:cNvSpPr>
          <p:nvPr>
            <p:ph type="title"/>
          </p:nvPr>
        </p:nvSpPr>
        <p:spPr/>
        <p:txBody>
          <a:bodyPr/>
          <a:lstStyle/>
          <a:p>
            <a:r>
              <a:rPr lang="en-US"/>
              <a:t>Reflections</a:t>
            </a:r>
            <a:endParaRPr lang="nl-NL"/>
          </a:p>
        </p:txBody>
      </p:sp>
      <p:pic>
        <p:nvPicPr>
          <p:cNvPr id="7" name="Content Placeholder 6">
            <a:extLst>
              <a:ext uri="{FF2B5EF4-FFF2-40B4-BE49-F238E27FC236}">
                <a16:creationId xmlns:a16="http://schemas.microsoft.com/office/drawing/2014/main" id="{8AE43BDA-C5A0-48F3-95A2-7A29FE4BAC57}"/>
              </a:ext>
            </a:extLst>
          </p:cNvPr>
          <p:cNvPicPr>
            <a:picLocks noGrp="1" noChangeAspect="1"/>
          </p:cNvPicPr>
          <p:nvPr>
            <p:ph idx="1"/>
          </p:nvPr>
        </p:nvPicPr>
        <p:blipFill>
          <a:blip r:embed="rId3"/>
          <a:stretch>
            <a:fillRect/>
          </a:stretch>
        </p:blipFill>
        <p:spPr>
          <a:xfrm>
            <a:off x="2914671" y="1200150"/>
            <a:ext cx="4805321" cy="3616325"/>
          </a:xfrm>
        </p:spPr>
      </p:pic>
    </p:spTree>
    <p:extLst>
      <p:ext uri="{BB962C8B-B14F-4D97-AF65-F5344CB8AC3E}">
        <p14:creationId xmlns:p14="http://schemas.microsoft.com/office/powerpoint/2010/main" val="4259300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Reflection of light</a:t>
            </a:r>
            <a:endParaRPr lang="en-US" dirty="0"/>
          </a:p>
        </p:txBody>
      </p:sp>
      <p:sp>
        <p:nvSpPr>
          <p:cNvPr id="3" name="Content Placeholder 2"/>
          <p:cNvSpPr>
            <a:spLocks noGrp="1"/>
          </p:cNvSpPr>
          <p:nvPr>
            <p:ph idx="1"/>
          </p:nvPr>
        </p:nvSpPr>
        <p:spPr/>
        <p:txBody>
          <a:bodyPr/>
          <a:lstStyle/>
          <a:p>
            <a:endParaRPr lang="en-US"/>
          </a:p>
          <a:p>
            <a:endParaRPr lang="en-US"/>
          </a:p>
          <a:p>
            <a:r>
              <a:rPr lang="en-US"/>
              <a:t>Specular</a:t>
            </a:r>
          </a:p>
          <a:p>
            <a:pPr marL="0" indent="0">
              <a:buNone/>
            </a:pPr>
            <a:r>
              <a:rPr lang="en-US"/>
              <a:t>	   </a:t>
            </a:r>
            <a:r>
              <a:rPr lang="en-US">
                <a:solidFill>
                  <a:schemeClr val="bg1">
                    <a:lumMod val="75000"/>
                  </a:schemeClr>
                </a:solidFill>
              </a:rPr>
              <a:t>or</a:t>
            </a:r>
          </a:p>
          <a:p>
            <a:r>
              <a:rPr lang="en-US"/>
              <a:t>Diffuse</a:t>
            </a:r>
            <a:endParaRPr lang="en-US" dirty="0"/>
          </a:p>
        </p:txBody>
      </p:sp>
      <p:pic>
        <p:nvPicPr>
          <p:cNvPr id="4" name="Picture 2" descr="https://upload.wikimedia.org/wikipedia/commons/b/bd/Lambert2.gif">
            <a:extLst>
              <a:ext uri="{FF2B5EF4-FFF2-40B4-BE49-F238E27FC236}">
                <a16:creationId xmlns:a16="http://schemas.microsoft.com/office/drawing/2014/main" id="{006B74ED-6140-488C-B472-1304FC4E9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5978" y="2302689"/>
            <a:ext cx="3357019" cy="25130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6A05F99-6C45-4631-AE6D-DFB7BEB10C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0531" y="1129878"/>
            <a:ext cx="1402418" cy="1331753"/>
          </a:xfrm>
          <a:prstGeom prst="rect">
            <a:avLst/>
          </a:prstGeom>
        </p:spPr>
      </p:pic>
    </p:spTree>
    <p:extLst>
      <p:ext uri="{BB962C8B-B14F-4D97-AF65-F5344CB8AC3E}">
        <p14:creationId xmlns:p14="http://schemas.microsoft.com/office/powerpoint/2010/main" val="3172097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AB59C-EBF2-442B-82F2-E52BF4B40EBF}"/>
              </a:ext>
            </a:extLst>
          </p:cNvPr>
          <p:cNvSpPr>
            <a:spLocks noGrp="1"/>
          </p:cNvSpPr>
          <p:nvPr>
            <p:ph type="title"/>
          </p:nvPr>
        </p:nvSpPr>
        <p:spPr/>
        <p:txBody>
          <a:bodyPr/>
          <a:lstStyle/>
          <a:p>
            <a:r>
              <a:rPr lang="en-US"/>
              <a:t>Diffuse light channel</a:t>
            </a:r>
            <a:endParaRPr lang="nl-NL"/>
          </a:p>
        </p:txBody>
      </p:sp>
      <p:pic>
        <p:nvPicPr>
          <p:cNvPr id="16" name="Content Placeholder 15">
            <a:extLst>
              <a:ext uri="{FF2B5EF4-FFF2-40B4-BE49-F238E27FC236}">
                <a16:creationId xmlns:a16="http://schemas.microsoft.com/office/drawing/2014/main" id="{03EA1805-AC8C-4684-8B5D-CA184AC9D186}"/>
              </a:ext>
            </a:extLst>
          </p:cNvPr>
          <p:cNvPicPr>
            <a:picLocks noGrp="1" noChangeAspect="1"/>
          </p:cNvPicPr>
          <p:nvPr>
            <p:ph idx="1"/>
          </p:nvPr>
        </p:nvPicPr>
        <p:blipFill>
          <a:blip r:embed="rId3"/>
          <a:stretch>
            <a:fillRect/>
          </a:stretch>
        </p:blipFill>
        <p:spPr>
          <a:xfrm>
            <a:off x="3740434" y="2245212"/>
            <a:ext cx="3139625" cy="2441087"/>
          </a:xfrm>
        </p:spPr>
      </p:pic>
      <p:sp>
        <p:nvSpPr>
          <p:cNvPr id="17" name="Content Placeholder 2">
            <a:extLst>
              <a:ext uri="{FF2B5EF4-FFF2-40B4-BE49-F238E27FC236}">
                <a16:creationId xmlns:a16="http://schemas.microsoft.com/office/drawing/2014/main" id="{3B2B7577-2B00-4DAF-A481-FA87B602E606}"/>
              </a:ext>
            </a:extLst>
          </p:cNvPr>
          <p:cNvSpPr txBox="1">
            <a:spLocks/>
          </p:cNvSpPr>
          <p:nvPr/>
        </p:nvSpPr>
        <p:spPr>
          <a:xfrm>
            <a:off x="1772404" y="1200150"/>
            <a:ext cx="7090513" cy="361555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It doesn’t matter where the light source is</a:t>
            </a:r>
          </a:p>
          <a:p>
            <a:r>
              <a:rPr lang="en-US"/>
              <a:t>We always receive light</a:t>
            </a:r>
          </a:p>
        </p:txBody>
      </p:sp>
    </p:spTree>
    <p:extLst>
      <p:ext uri="{BB962C8B-B14F-4D97-AF65-F5344CB8AC3E}">
        <p14:creationId xmlns:p14="http://schemas.microsoft.com/office/powerpoint/2010/main" val="4122694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095D09-ADBE-4380-BE9E-90631D140DEF}"/>
              </a:ext>
            </a:extLst>
          </p:cNvPr>
          <p:cNvSpPr>
            <a:spLocks noGrp="1"/>
          </p:cNvSpPr>
          <p:nvPr>
            <p:ph type="title"/>
          </p:nvPr>
        </p:nvSpPr>
        <p:spPr/>
        <p:txBody>
          <a:bodyPr/>
          <a:lstStyle/>
          <a:p>
            <a:r>
              <a:rPr lang="en-US"/>
              <a:t>The receiver</a:t>
            </a:r>
            <a:endParaRPr lang="nl-NL"/>
          </a:p>
        </p:txBody>
      </p:sp>
      <p:pic>
        <p:nvPicPr>
          <p:cNvPr id="5" name="Content Placeholder 4">
            <a:extLst>
              <a:ext uri="{FF2B5EF4-FFF2-40B4-BE49-F238E27FC236}">
                <a16:creationId xmlns:a16="http://schemas.microsoft.com/office/drawing/2014/main" id="{BA5A04FA-FCFE-48FB-A3A7-3DD8AC9B89F8}"/>
              </a:ext>
            </a:extLst>
          </p:cNvPr>
          <p:cNvPicPr>
            <a:picLocks noGrp="1" noChangeAspect="1"/>
          </p:cNvPicPr>
          <p:nvPr>
            <p:ph idx="1"/>
          </p:nvPr>
        </p:nvPicPr>
        <p:blipFill>
          <a:blip r:embed="rId3"/>
          <a:stretch>
            <a:fillRect/>
          </a:stretch>
        </p:blipFill>
        <p:spPr>
          <a:xfrm>
            <a:off x="2914671" y="1200150"/>
            <a:ext cx="4805321" cy="3616325"/>
          </a:xfrm>
        </p:spPr>
      </p:pic>
    </p:spTree>
    <p:extLst>
      <p:ext uri="{BB962C8B-B14F-4D97-AF65-F5344CB8AC3E}">
        <p14:creationId xmlns:p14="http://schemas.microsoft.com/office/powerpoint/2010/main" val="437415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Receiver design: aperture</a:t>
            </a:r>
            <a:endParaRPr lang="nl-NL"/>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00137" y="1874720"/>
            <a:ext cx="4832401" cy="2811579"/>
          </a:xfrm>
        </p:spPr>
      </p:pic>
      <p:sp>
        <p:nvSpPr>
          <p:cNvPr id="5" name="Content Placeholder 2">
            <a:extLst>
              <a:ext uri="{FF2B5EF4-FFF2-40B4-BE49-F238E27FC236}">
                <a16:creationId xmlns:a16="http://schemas.microsoft.com/office/drawing/2014/main" id="{C43DA1A0-487C-4339-AFB3-7F0C76E527D7}"/>
              </a:ext>
            </a:extLst>
          </p:cNvPr>
          <p:cNvSpPr txBox="1">
            <a:spLocks/>
          </p:cNvSpPr>
          <p:nvPr/>
        </p:nvSpPr>
        <p:spPr>
          <a:xfrm>
            <a:off x="1772404" y="1200150"/>
            <a:ext cx="7090513" cy="361555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Limit the field-of-view with an aperture</a:t>
            </a:r>
          </a:p>
        </p:txBody>
      </p:sp>
    </p:spTree>
    <p:extLst>
      <p:ext uri="{BB962C8B-B14F-4D97-AF65-F5344CB8AC3E}">
        <p14:creationId xmlns:p14="http://schemas.microsoft.com/office/powerpoint/2010/main" val="33610032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Receiver design: detection area</a:t>
            </a:r>
            <a:endParaRPr lang="nl-NL"/>
          </a:p>
        </p:txBody>
      </p:sp>
      <p:sp>
        <p:nvSpPr>
          <p:cNvPr id="5" name="Content Placeholder 2">
            <a:extLst>
              <a:ext uri="{FF2B5EF4-FFF2-40B4-BE49-F238E27FC236}">
                <a16:creationId xmlns:a16="http://schemas.microsoft.com/office/drawing/2014/main" id="{C43DA1A0-487C-4339-AFB3-7F0C76E527D7}"/>
              </a:ext>
            </a:extLst>
          </p:cNvPr>
          <p:cNvSpPr txBox="1">
            <a:spLocks/>
          </p:cNvSpPr>
          <p:nvPr/>
        </p:nvSpPr>
        <p:spPr>
          <a:xfrm>
            <a:off x="1772404" y="1200150"/>
            <a:ext cx="7090513" cy="361555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Small spot: good</a:t>
            </a:r>
          </a:p>
          <a:p>
            <a:r>
              <a:rPr lang="en-US" dirty="0"/>
              <a:t>Larger spot: </a:t>
            </a:r>
            <a:r>
              <a:rPr lang="en-US" dirty="0" err="1"/>
              <a:t>intersymbol</a:t>
            </a:r>
            <a:r>
              <a:rPr lang="en-US" dirty="0"/>
              <a:t> interference</a:t>
            </a:r>
          </a:p>
          <a:p>
            <a:endParaRPr lang="en-US" dirty="0"/>
          </a:p>
        </p:txBody>
      </p:sp>
      <p:pic>
        <p:nvPicPr>
          <p:cNvPr id="12" name="Content Placeholder 11">
            <a:extLst>
              <a:ext uri="{FF2B5EF4-FFF2-40B4-BE49-F238E27FC236}">
                <a16:creationId xmlns:a16="http://schemas.microsoft.com/office/drawing/2014/main" id="{B2320BF6-D114-487E-98E0-61AB4138F306}"/>
              </a:ext>
            </a:extLst>
          </p:cNvPr>
          <p:cNvPicPr>
            <a:picLocks noGrp="1" noChangeAspect="1"/>
          </p:cNvPicPr>
          <p:nvPr>
            <p:ph idx="1"/>
          </p:nvPr>
        </p:nvPicPr>
        <p:blipFill>
          <a:blip r:embed="rId3"/>
          <a:stretch>
            <a:fillRect/>
          </a:stretch>
        </p:blipFill>
        <p:spPr>
          <a:xfrm>
            <a:off x="3683461" y="2610158"/>
            <a:ext cx="2807492" cy="1873625"/>
          </a:xfrm>
        </p:spPr>
      </p:pic>
    </p:spTree>
    <p:extLst>
      <p:ext uri="{BB962C8B-B14F-4D97-AF65-F5344CB8AC3E}">
        <p14:creationId xmlns:p14="http://schemas.microsoft.com/office/powerpoint/2010/main" val="2708803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Receiver design: detection area</a:t>
            </a:r>
            <a:endParaRPr lang="nl-NL"/>
          </a:p>
        </p:txBody>
      </p:sp>
      <p:sp>
        <p:nvSpPr>
          <p:cNvPr id="5" name="Content Placeholder 2">
            <a:extLst>
              <a:ext uri="{FF2B5EF4-FFF2-40B4-BE49-F238E27FC236}">
                <a16:creationId xmlns:a16="http://schemas.microsoft.com/office/drawing/2014/main" id="{C43DA1A0-487C-4339-AFB3-7F0C76E527D7}"/>
              </a:ext>
            </a:extLst>
          </p:cNvPr>
          <p:cNvSpPr txBox="1">
            <a:spLocks/>
          </p:cNvSpPr>
          <p:nvPr/>
        </p:nvSpPr>
        <p:spPr>
          <a:xfrm>
            <a:off x="1772404" y="1200150"/>
            <a:ext cx="7090513" cy="361555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Smaller spot </a:t>
            </a:r>
            <a:r>
              <a:rPr lang="en-US">
                <a:sym typeface="Wingdings" panose="05000000000000000000" pitchFamily="2" charset="2"/>
              </a:rPr>
              <a:t> More data</a:t>
            </a:r>
            <a:endParaRPr lang="en-US"/>
          </a:p>
          <a:p>
            <a:r>
              <a:rPr lang="en-US"/>
              <a:t>Smaller spot </a:t>
            </a:r>
            <a:r>
              <a:rPr lang="en-US">
                <a:sym typeface="Wingdings" panose="05000000000000000000" pitchFamily="2" charset="2"/>
              </a:rPr>
              <a:t> Less light intensity</a:t>
            </a:r>
            <a:endParaRPr lang="en-US"/>
          </a:p>
        </p:txBody>
      </p:sp>
      <p:pic>
        <p:nvPicPr>
          <p:cNvPr id="12" name="Content Placeholder 11">
            <a:extLst>
              <a:ext uri="{FF2B5EF4-FFF2-40B4-BE49-F238E27FC236}">
                <a16:creationId xmlns:a16="http://schemas.microsoft.com/office/drawing/2014/main" id="{B2320BF6-D114-487E-98E0-61AB4138F306}"/>
              </a:ext>
            </a:extLst>
          </p:cNvPr>
          <p:cNvPicPr>
            <a:picLocks noGrp="1" noChangeAspect="1"/>
          </p:cNvPicPr>
          <p:nvPr>
            <p:ph idx="1"/>
          </p:nvPr>
        </p:nvPicPr>
        <p:blipFill>
          <a:blip r:embed="rId3"/>
          <a:stretch>
            <a:fillRect/>
          </a:stretch>
        </p:blipFill>
        <p:spPr>
          <a:xfrm>
            <a:off x="2939748" y="2278031"/>
            <a:ext cx="3997499" cy="2532081"/>
          </a:xfrm>
        </p:spPr>
      </p:pic>
    </p:spTree>
    <p:extLst>
      <p:ext uri="{BB962C8B-B14F-4D97-AF65-F5344CB8AC3E}">
        <p14:creationId xmlns:p14="http://schemas.microsoft.com/office/powerpoint/2010/main" val="595695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1B68C-800E-48D5-93BD-300524D971BA}"/>
              </a:ext>
            </a:extLst>
          </p:cNvPr>
          <p:cNvSpPr>
            <a:spLocks noGrp="1"/>
          </p:cNvSpPr>
          <p:nvPr>
            <p:ph type="title"/>
          </p:nvPr>
        </p:nvSpPr>
        <p:spPr/>
        <p:txBody>
          <a:bodyPr/>
          <a:lstStyle/>
          <a:p>
            <a:r>
              <a:rPr lang="en-US"/>
              <a:t>Receiver design: lens</a:t>
            </a:r>
            <a:endParaRPr lang="nl-NL"/>
          </a:p>
        </p:txBody>
      </p:sp>
      <p:pic>
        <p:nvPicPr>
          <p:cNvPr id="5" name="Content Placeholder 4">
            <a:extLst>
              <a:ext uri="{FF2B5EF4-FFF2-40B4-BE49-F238E27FC236}">
                <a16:creationId xmlns:a16="http://schemas.microsoft.com/office/drawing/2014/main" id="{7F591519-A531-43A7-B196-1462CDE39301}"/>
              </a:ext>
            </a:extLst>
          </p:cNvPr>
          <p:cNvPicPr>
            <a:picLocks noGrp="1" noChangeAspect="1"/>
          </p:cNvPicPr>
          <p:nvPr>
            <p:ph idx="1"/>
          </p:nvPr>
        </p:nvPicPr>
        <p:blipFill>
          <a:blip r:embed="rId3"/>
          <a:stretch>
            <a:fillRect/>
          </a:stretch>
        </p:blipFill>
        <p:spPr>
          <a:xfrm>
            <a:off x="2314647" y="1833563"/>
            <a:ext cx="6003781" cy="2219324"/>
          </a:xfrm>
        </p:spPr>
      </p:pic>
      <p:sp>
        <p:nvSpPr>
          <p:cNvPr id="4" name="Content Placeholder 2">
            <a:extLst>
              <a:ext uri="{FF2B5EF4-FFF2-40B4-BE49-F238E27FC236}">
                <a16:creationId xmlns:a16="http://schemas.microsoft.com/office/drawing/2014/main" id="{E1ED9475-01DB-4F54-8BDB-D685BD46915C}"/>
              </a:ext>
            </a:extLst>
          </p:cNvPr>
          <p:cNvSpPr txBox="1">
            <a:spLocks/>
          </p:cNvSpPr>
          <p:nvPr/>
        </p:nvSpPr>
        <p:spPr>
          <a:xfrm>
            <a:off x="1772404" y="1200150"/>
            <a:ext cx="7371596" cy="361555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Learn from optics: add a lens</a:t>
            </a:r>
          </a:p>
        </p:txBody>
      </p:sp>
    </p:spTree>
    <p:extLst>
      <p:ext uri="{BB962C8B-B14F-4D97-AF65-F5344CB8AC3E}">
        <p14:creationId xmlns:p14="http://schemas.microsoft.com/office/powerpoint/2010/main" val="1044948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9702F-F9CE-4101-A186-2E9E664E94AD}"/>
              </a:ext>
            </a:extLst>
          </p:cNvPr>
          <p:cNvSpPr>
            <a:spLocks noGrp="1"/>
          </p:cNvSpPr>
          <p:nvPr>
            <p:ph type="title"/>
          </p:nvPr>
        </p:nvSpPr>
        <p:spPr/>
        <p:txBody>
          <a:bodyPr/>
          <a:lstStyle/>
          <a:p>
            <a:r>
              <a:rPr lang="en-US"/>
              <a:t>Receiver design: lens</a:t>
            </a:r>
            <a:endParaRPr lang="nl-NL"/>
          </a:p>
        </p:txBody>
      </p:sp>
      <p:sp>
        <p:nvSpPr>
          <p:cNvPr id="3" name="Content Placeholder 2">
            <a:extLst>
              <a:ext uri="{FF2B5EF4-FFF2-40B4-BE49-F238E27FC236}">
                <a16:creationId xmlns:a16="http://schemas.microsoft.com/office/drawing/2014/main" id="{4249E23B-BAED-44DB-845C-D809CB38DB67}"/>
              </a:ext>
            </a:extLst>
          </p:cNvPr>
          <p:cNvSpPr>
            <a:spLocks noGrp="1"/>
          </p:cNvSpPr>
          <p:nvPr>
            <p:ph idx="1"/>
          </p:nvPr>
        </p:nvSpPr>
        <p:spPr/>
        <p:txBody>
          <a:bodyPr/>
          <a:lstStyle/>
          <a:p>
            <a:r>
              <a:rPr lang="en-US"/>
              <a:t>With lens: higher light intensity</a:t>
            </a:r>
          </a:p>
          <a:p>
            <a:r>
              <a:rPr lang="en-US"/>
              <a:t>With lens: smaller detection area</a:t>
            </a:r>
            <a:endParaRPr lang="nl-NL"/>
          </a:p>
        </p:txBody>
      </p:sp>
      <p:pic>
        <p:nvPicPr>
          <p:cNvPr id="5" name="Picture 4">
            <a:extLst>
              <a:ext uri="{FF2B5EF4-FFF2-40B4-BE49-F238E27FC236}">
                <a16:creationId xmlns:a16="http://schemas.microsoft.com/office/drawing/2014/main" id="{88745D1D-561D-4BD8-8D9C-0F04E685C860}"/>
              </a:ext>
            </a:extLst>
          </p:cNvPr>
          <p:cNvPicPr>
            <a:picLocks noChangeAspect="1"/>
          </p:cNvPicPr>
          <p:nvPr/>
        </p:nvPicPr>
        <p:blipFill>
          <a:blip r:embed="rId3"/>
          <a:stretch>
            <a:fillRect/>
          </a:stretch>
        </p:blipFill>
        <p:spPr>
          <a:xfrm>
            <a:off x="1763107" y="2181956"/>
            <a:ext cx="3373154" cy="2529865"/>
          </a:xfrm>
          <a:prstGeom prst="rect">
            <a:avLst/>
          </a:prstGeom>
        </p:spPr>
      </p:pic>
      <p:pic>
        <p:nvPicPr>
          <p:cNvPr id="9" name="Picture 8">
            <a:extLst>
              <a:ext uri="{FF2B5EF4-FFF2-40B4-BE49-F238E27FC236}">
                <a16:creationId xmlns:a16="http://schemas.microsoft.com/office/drawing/2014/main" id="{A36873D3-61F7-4C82-A398-43BAF4C4BA64}"/>
              </a:ext>
            </a:extLst>
          </p:cNvPr>
          <p:cNvPicPr>
            <a:picLocks noChangeAspect="1"/>
          </p:cNvPicPr>
          <p:nvPr/>
        </p:nvPicPr>
        <p:blipFill>
          <a:blip r:embed="rId4"/>
          <a:stretch>
            <a:fillRect/>
          </a:stretch>
        </p:blipFill>
        <p:spPr>
          <a:xfrm>
            <a:off x="5316338" y="2181956"/>
            <a:ext cx="3373154" cy="2529865"/>
          </a:xfrm>
          <a:prstGeom prst="rect">
            <a:avLst/>
          </a:prstGeom>
        </p:spPr>
      </p:pic>
    </p:spTree>
    <p:extLst>
      <p:ext uri="{BB962C8B-B14F-4D97-AF65-F5344CB8AC3E}">
        <p14:creationId xmlns:p14="http://schemas.microsoft.com/office/powerpoint/2010/main" val="36899744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095D09-ADBE-4380-BE9E-90631D140DEF}"/>
              </a:ext>
            </a:extLst>
          </p:cNvPr>
          <p:cNvSpPr>
            <a:spLocks noGrp="1"/>
          </p:cNvSpPr>
          <p:nvPr>
            <p:ph type="title"/>
          </p:nvPr>
        </p:nvSpPr>
        <p:spPr/>
        <p:txBody>
          <a:bodyPr/>
          <a:lstStyle/>
          <a:p>
            <a:r>
              <a:rPr lang="en-US"/>
              <a:t>Model</a:t>
            </a:r>
            <a:endParaRPr lang="nl-NL"/>
          </a:p>
        </p:txBody>
      </p:sp>
      <p:pic>
        <p:nvPicPr>
          <p:cNvPr id="7" name="Content Placeholder 6">
            <a:extLst>
              <a:ext uri="{FF2B5EF4-FFF2-40B4-BE49-F238E27FC236}">
                <a16:creationId xmlns:a16="http://schemas.microsoft.com/office/drawing/2014/main" id="{8F30FFBD-DDE3-40ED-B63D-39A064B412E2}"/>
              </a:ext>
            </a:extLst>
          </p:cNvPr>
          <p:cNvPicPr>
            <a:picLocks noGrp="1" noChangeAspect="1"/>
          </p:cNvPicPr>
          <p:nvPr>
            <p:ph idx="1"/>
          </p:nvPr>
        </p:nvPicPr>
        <p:blipFill>
          <a:blip r:embed="rId3"/>
          <a:stretch>
            <a:fillRect/>
          </a:stretch>
        </p:blipFill>
        <p:spPr>
          <a:xfrm>
            <a:off x="2914671" y="1200150"/>
            <a:ext cx="4805321" cy="3616325"/>
          </a:xfrm>
        </p:spPr>
      </p:pic>
    </p:spTree>
    <p:extLst>
      <p:ext uri="{BB962C8B-B14F-4D97-AF65-F5344CB8AC3E}">
        <p14:creationId xmlns:p14="http://schemas.microsoft.com/office/powerpoint/2010/main" val="4250182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me and my study</a:t>
            </a:r>
          </a:p>
        </p:txBody>
      </p:sp>
      <p:sp>
        <p:nvSpPr>
          <p:cNvPr id="8" name="Tijdelijke aanduiding voor inhoud 7">
            <a:extLst>
              <a:ext uri="{FF2B5EF4-FFF2-40B4-BE49-F238E27FC236}">
                <a16:creationId xmlns:a16="http://schemas.microsoft.com/office/drawing/2014/main" id="{97FE6C06-9A4E-47ED-A684-E108CADA73EA}"/>
              </a:ext>
            </a:extLst>
          </p:cNvPr>
          <p:cNvSpPr>
            <a:spLocks noGrp="1"/>
          </p:cNvSpPr>
          <p:nvPr>
            <p:ph idx="1"/>
          </p:nvPr>
        </p:nvSpPr>
        <p:spPr/>
        <p:txBody>
          <a:bodyPr/>
          <a:lstStyle/>
          <a:p>
            <a:endParaRPr lang="nl-NL" dirty="0"/>
          </a:p>
          <a:p>
            <a:r>
              <a:rPr lang="nl-NL" dirty="0"/>
              <a:t>TU Delft</a:t>
            </a:r>
          </a:p>
          <a:p>
            <a:r>
              <a:rPr lang="nl-NL" dirty="0"/>
              <a:t>Bachelor </a:t>
            </a:r>
            <a:r>
              <a:rPr lang="nl-NL" dirty="0" err="1"/>
              <a:t>electrical</a:t>
            </a:r>
            <a:r>
              <a:rPr lang="nl-NL" dirty="0"/>
              <a:t> engineering</a:t>
            </a:r>
          </a:p>
          <a:p>
            <a:r>
              <a:rPr lang="nl-NL" dirty="0"/>
              <a:t>Master ES (2014-2017)</a:t>
            </a:r>
            <a:endParaRPr lang="en-GB" dirty="0"/>
          </a:p>
        </p:txBody>
      </p:sp>
      <p:pic>
        <p:nvPicPr>
          <p:cNvPr id="6" name="Afbeelding 5">
            <a:extLst>
              <a:ext uri="{FF2B5EF4-FFF2-40B4-BE49-F238E27FC236}">
                <a16:creationId xmlns:a16="http://schemas.microsoft.com/office/drawing/2014/main" id="{0DA7C827-8C5E-4FEE-9D62-4E453F0F74AA}"/>
              </a:ext>
            </a:extLst>
          </p:cNvPr>
          <p:cNvPicPr>
            <a:picLocks noChangeAspect="1"/>
          </p:cNvPicPr>
          <p:nvPr/>
        </p:nvPicPr>
        <p:blipFill rotWithShape="1">
          <a:blip r:embed="rId3"/>
          <a:srcRect l="13435" r="12479"/>
          <a:stretch/>
        </p:blipFill>
        <p:spPr>
          <a:xfrm>
            <a:off x="7196450" y="457228"/>
            <a:ext cx="1297310" cy="1751091"/>
          </a:xfrm>
          <a:prstGeom prst="rect">
            <a:avLst/>
          </a:prstGeom>
        </p:spPr>
      </p:pic>
    </p:spTree>
    <p:extLst>
      <p:ext uri="{BB962C8B-B14F-4D97-AF65-F5344CB8AC3E}">
        <p14:creationId xmlns:p14="http://schemas.microsoft.com/office/powerpoint/2010/main" val="599089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9702F-F9CE-4101-A186-2E9E664E94AD}"/>
              </a:ext>
            </a:extLst>
          </p:cNvPr>
          <p:cNvSpPr>
            <a:spLocks noGrp="1"/>
          </p:cNvSpPr>
          <p:nvPr>
            <p:ph type="title"/>
          </p:nvPr>
        </p:nvSpPr>
        <p:spPr/>
        <p:txBody>
          <a:bodyPr/>
          <a:lstStyle/>
          <a:p>
            <a:r>
              <a:rPr lang="en-US"/>
              <a:t>Convolutional channel model</a:t>
            </a:r>
            <a:endParaRPr lang="nl-NL"/>
          </a:p>
        </p:txBody>
      </p:sp>
      <p:sp>
        <p:nvSpPr>
          <p:cNvPr id="3" name="Content Placeholder 2">
            <a:extLst>
              <a:ext uri="{FF2B5EF4-FFF2-40B4-BE49-F238E27FC236}">
                <a16:creationId xmlns:a16="http://schemas.microsoft.com/office/drawing/2014/main" id="{4249E23B-BAED-44DB-845C-D809CB38DB67}"/>
              </a:ext>
            </a:extLst>
          </p:cNvPr>
          <p:cNvSpPr>
            <a:spLocks noGrp="1"/>
          </p:cNvSpPr>
          <p:nvPr>
            <p:ph idx="1"/>
          </p:nvPr>
        </p:nvSpPr>
        <p:spPr/>
        <p:txBody>
          <a:bodyPr/>
          <a:lstStyle/>
          <a:p>
            <a:r>
              <a:rPr lang="en-US"/>
              <a:t>Commonly used in telecommunications</a:t>
            </a:r>
            <a:endParaRPr lang="nl-NL"/>
          </a:p>
        </p:txBody>
      </p:sp>
      <p:pic>
        <p:nvPicPr>
          <p:cNvPr id="6" name="Content Placeholder 4">
            <a:extLst>
              <a:ext uri="{FF2B5EF4-FFF2-40B4-BE49-F238E27FC236}">
                <a16:creationId xmlns:a16="http://schemas.microsoft.com/office/drawing/2014/main" id="{554621F1-3630-479A-AA01-04DE84EC03DF}"/>
              </a:ext>
            </a:extLst>
          </p:cNvPr>
          <p:cNvPicPr>
            <a:picLocks noChangeAspect="1"/>
          </p:cNvPicPr>
          <p:nvPr/>
        </p:nvPicPr>
        <p:blipFill>
          <a:blip r:embed="rId3"/>
          <a:stretch>
            <a:fillRect/>
          </a:stretch>
        </p:blipFill>
        <p:spPr>
          <a:xfrm>
            <a:off x="1771650" y="2296118"/>
            <a:ext cx="7091363" cy="1424389"/>
          </a:xfrm>
          <a:prstGeom prst="rect">
            <a:avLst/>
          </a:prstGeom>
        </p:spPr>
      </p:pic>
    </p:spTree>
    <p:extLst>
      <p:ext uri="{BB962C8B-B14F-4D97-AF65-F5344CB8AC3E}">
        <p14:creationId xmlns:p14="http://schemas.microsoft.com/office/powerpoint/2010/main" val="2870300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9702F-F9CE-4101-A186-2E9E664E94AD}"/>
              </a:ext>
            </a:extLst>
          </p:cNvPr>
          <p:cNvSpPr>
            <a:spLocks noGrp="1"/>
          </p:cNvSpPr>
          <p:nvPr>
            <p:ph type="title"/>
          </p:nvPr>
        </p:nvSpPr>
        <p:spPr/>
        <p:txBody>
          <a:bodyPr/>
          <a:lstStyle/>
          <a:p>
            <a:r>
              <a:rPr lang="en-US"/>
              <a:t>Convolutional channel model</a:t>
            </a:r>
            <a:endParaRPr lang="nl-NL"/>
          </a:p>
        </p:txBody>
      </p:sp>
      <p:sp>
        <p:nvSpPr>
          <p:cNvPr id="3" name="Content Placeholder 2">
            <a:extLst>
              <a:ext uri="{FF2B5EF4-FFF2-40B4-BE49-F238E27FC236}">
                <a16:creationId xmlns:a16="http://schemas.microsoft.com/office/drawing/2014/main" id="{4249E23B-BAED-44DB-845C-D809CB38DB67}"/>
              </a:ext>
            </a:extLst>
          </p:cNvPr>
          <p:cNvSpPr>
            <a:spLocks noGrp="1"/>
          </p:cNvSpPr>
          <p:nvPr>
            <p:ph idx="1"/>
          </p:nvPr>
        </p:nvSpPr>
        <p:spPr/>
        <p:txBody>
          <a:bodyPr/>
          <a:lstStyle/>
          <a:p>
            <a:r>
              <a:rPr lang="en-US"/>
              <a:t>Commonly used in telecommunications</a:t>
            </a:r>
          </a:p>
          <a:p>
            <a:r>
              <a:rPr lang="en-US"/>
              <a:t>Channel response h(x) instead of h(t)</a:t>
            </a:r>
            <a:endParaRPr lang="nl-NL"/>
          </a:p>
        </p:txBody>
      </p:sp>
      <p:pic>
        <p:nvPicPr>
          <p:cNvPr id="5" name="Content Placeholder 4">
            <a:extLst>
              <a:ext uri="{FF2B5EF4-FFF2-40B4-BE49-F238E27FC236}">
                <a16:creationId xmlns:a16="http://schemas.microsoft.com/office/drawing/2014/main" id="{433EDED9-0134-423E-8C68-D80DA17AEA0C}"/>
              </a:ext>
            </a:extLst>
          </p:cNvPr>
          <p:cNvPicPr>
            <a:picLocks noChangeAspect="1"/>
          </p:cNvPicPr>
          <p:nvPr/>
        </p:nvPicPr>
        <p:blipFill>
          <a:blip r:embed="rId3"/>
          <a:stretch>
            <a:fillRect/>
          </a:stretch>
        </p:blipFill>
        <p:spPr>
          <a:xfrm>
            <a:off x="1771650" y="2296118"/>
            <a:ext cx="7091363" cy="1424389"/>
          </a:xfrm>
          <a:prstGeom prst="rect">
            <a:avLst/>
          </a:prstGeom>
        </p:spPr>
      </p:pic>
    </p:spTree>
    <p:extLst>
      <p:ext uri="{BB962C8B-B14F-4D97-AF65-F5344CB8AC3E}">
        <p14:creationId xmlns:p14="http://schemas.microsoft.com/office/powerpoint/2010/main" val="21418605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6C19A-0A4B-4EB1-953E-F3442F30BCF5}"/>
              </a:ext>
            </a:extLst>
          </p:cNvPr>
          <p:cNvSpPr>
            <a:spLocks noGrp="1"/>
          </p:cNvSpPr>
          <p:nvPr>
            <p:ph type="title"/>
          </p:nvPr>
        </p:nvSpPr>
        <p:spPr/>
        <p:txBody>
          <a:bodyPr/>
          <a:lstStyle/>
          <a:p>
            <a:r>
              <a:rPr lang="en-US" dirty="0"/>
              <a:t>Evaluation: objects</a:t>
            </a:r>
            <a:endParaRPr lang="nl-NL" dirty="0"/>
          </a:p>
        </p:txBody>
      </p:sp>
      <p:sp>
        <p:nvSpPr>
          <p:cNvPr id="6" name="Content Placeholder 2">
            <a:extLst>
              <a:ext uri="{FF2B5EF4-FFF2-40B4-BE49-F238E27FC236}">
                <a16:creationId xmlns:a16="http://schemas.microsoft.com/office/drawing/2014/main" id="{7F596674-7D9A-4D31-8D29-1E3AB86F00D1}"/>
              </a:ext>
            </a:extLst>
          </p:cNvPr>
          <p:cNvSpPr txBox="1">
            <a:spLocks/>
          </p:cNvSpPr>
          <p:nvPr/>
        </p:nvSpPr>
        <p:spPr>
          <a:xfrm>
            <a:off x="1763106" y="1200150"/>
            <a:ext cx="7106464" cy="348612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panose="05000000000000000000" pitchFamily="2" charset="2"/>
              <a:buChar char="ü"/>
            </a:pPr>
            <a:r>
              <a:rPr lang="en-US" dirty="0"/>
              <a:t>Large- and small-scale experiments</a:t>
            </a:r>
            <a:endParaRPr lang="nl-NL" dirty="0"/>
          </a:p>
        </p:txBody>
      </p:sp>
      <p:pic>
        <p:nvPicPr>
          <p:cNvPr id="7" name="Tijdelijke aanduiding voor inhoud 6">
            <a:extLst>
              <a:ext uri="{FF2B5EF4-FFF2-40B4-BE49-F238E27FC236}">
                <a16:creationId xmlns:a16="http://schemas.microsoft.com/office/drawing/2014/main" id="{B65ED87F-0596-458F-9B7B-6002196ACA35}"/>
              </a:ext>
            </a:extLst>
          </p:cNvPr>
          <p:cNvPicPr>
            <a:picLocks noGrp="1" noChangeAspect="1"/>
          </p:cNvPicPr>
          <p:nvPr>
            <p:ph idx="1"/>
          </p:nvPr>
        </p:nvPicPr>
        <p:blipFill rotWithShape="1">
          <a:blip r:embed="rId3"/>
          <a:srcRect l="2747" r="2786"/>
          <a:stretch/>
        </p:blipFill>
        <p:spPr>
          <a:xfrm>
            <a:off x="2143611" y="2081731"/>
            <a:ext cx="3172727" cy="2238386"/>
          </a:xfrm>
        </p:spPr>
      </p:pic>
      <p:pic>
        <p:nvPicPr>
          <p:cNvPr id="12" name="Afbeelding 11">
            <a:extLst>
              <a:ext uri="{FF2B5EF4-FFF2-40B4-BE49-F238E27FC236}">
                <a16:creationId xmlns:a16="http://schemas.microsoft.com/office/drawing/2014/main" id="{D18410A8-FD5E-4D1F-A787-FB1E14964E5B}"/>
              </a:ext>
            </a:extLst>
          </p:cNvPr>
          <p:cNvPicPr>
            <a:picLocks noChangeAspect="1"/>
          </p:cNvPicPr>
          <p:nvPr/>
        </p:nvPicPr>
        <p:blipFill rotWithShape="1">
          <a:blip r:embed="rId4"/>
          <a:srcRect t="33379" b="12896"/>
          <a:stretch/>
        </p:blipFill>
        <p:spPr>
          <a:xfrm>
            <a:off x="5496011" y="3313303"/>
            <a:ext cx="3172728" cy="1006814"/>
          </a:xfrm>
          <a:prstGeom prst="rect">
            <a:avLst/>
          </a:prstGeom>
        </p:spPr>
      </p:pic>
      <p:pic>
        <p:nvPicPr>
          <p:cNvPr id="10" name="Afbeelding 9">
            <a:extLst>
              <a:ext uri="{FF2B5EF4-FFF2-40B4-BE49-F238E27FC236}">
                <a16:creationId xmlns:a16="http://schemas.microsoft.com/office/drawing/2014/main" id="{054A50FD-994C-44FC-9259-7604FFA9A8BE}"/>
              </a:ext>
            </a:extLst>
          </p:cNvPr>
          <p:cNvPicPr>
            <a:picLocks noChangeAspect="1"/>
          </p:cNvPicPr>
          <p:nvPr/>
        </p:nvPicPr>
        <p:blipFill>
          <a:blip r:embed="rId5"/>
          <a:stretch>
            <a:fillRect/>
          </a:stretch>
        </p:blipFill>
        <p:spPr>
          <a:xfrm>
            <a:off x="5496010" y="2082784"/>
            <a:ext cx="3172729" cy="1093598"/>
          </a:xfrm>
          <a:prstGeom prst="rect">
            <a:avLst/>
          </a:prstGeom>
        </p:spPr>
      </p:pic>
    </p:spTree>
    <p:extLst>
      <p:ext uri="{BB962C8B-B14F-4D97-AF65-F5344CB8AC3E}">
        <p14:creationId xmlns:p14="http://schemas.microsoft.com/office/powerpoint/2010/main" val="3568708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7EDD41-5287-44AE-834A-EECFD414B0CD}"/>
              </a:ext>
            </a:extLst>
          </p:cNvPr>
          <p:cNvSpPr>
            <a:spLocks noGrp="1"/>
          </p:cNvSpPr>
          <p:nvPr>
            <p:ph type="title"/>
          </p:nvPr>
        </p:nvSpPr>
        <p:spPr/>
        <p:txBody>
          <a:bodyPr/>
          <a:lstStyle/>
          <a:p>
            <a:r>
              <a:rPr lang="en-US"/>
              <a:t>Channel response</a:t>
            </a:r>
            <a:endParaRPr lang="nl-NL"/>
          </a:p>
        </p:txBody>
      </p:sp>
      <p:pic>
        <p:nvPicPr>
          <p:cNvPr id="7" name="Content Placeholder 6">
            <a:extLst>
              <a:ext uri="{FF2B5EF4-FFF2-40B4-BE49-F238E27FC236}">
                <a16:creationId xmlns:a16="http://schemas.microsoft.com/office/drawing/2014/main" id="{EC6BA3BA-27FD-45CE-8805-7BCBDF655919}"/>
              </a:ext>
            </a:extLst>
          </p:cNvPr>
          <p:cNvPicPr>
            <a:picLocks noGrp="1" noChangeAspect="1"/>
          </p:cNvPicPr>
          <p:nvPr>
            <p:ph idx="1"/>
          </p:nvPr>
        </p:nvPicPr>
        <p:blipFill>
          <a:blip r:embed="rId3"/>
          <a:stretch>
            <a:fillRect/>
          </a:stretch>
        </p:blipFill>
        <p:spPr>
          <a:xfrm>
            <a:off x="5107161" y="1919045"/>
            <a:ext cx="3087642" cy="2492615"/>
          </a:xfrm>
        </p:spPr>
      </p:pic>
      <p:pic>
        <p:nvPicPr>
          <p:cNvPr id="9" name="Picture 8">
            <a:extLst>
              <a:ext uri="{FF2B5EF4-FFF2-40B4-BE49-F238E27FC236}">
                <a16:creationId xmlns:a16="http://schemas.microsoft.com/office/drawing/2014/main" id="{18D0FE36-D665-4EA1-9110-48BD4491F15D}"/>
              </a:ext>
            </a:extLst>
          </p:cNvPr>
          <p:cNvPicPr>
            <a:picLocks noChangeAspect="1"/>
          </p:cNvPicPr>
          <p:nvPr/>
        </p:nvPicPr>
        <p:blipFill>
          <a:blip r:embed="rId4"/>
          <a:stretch>
            <a:fillRect/>
          </a:stretch>
        </p:blipFill>
        <p:spPr>
          <a:xfrm>
            <a:off x="1772404" y="1919045"/>
            <a:ext cx="3087641" cy="2492614"/>
          </a:xfrm>
          <a:prstGeom prst="rect">
            <a:avLst/>
          </a:prstGeom>
        </p:spPr>
      </p:pic>
      <p:sp>
        <p:nvSpPr>
          <p:cNvPr id="5" name="Content Placeholder 2">
            <a:extLst>
              <a:ext uri="{FF2B5EF4-FFF2-40B4-BE49-F238E27FC236}">
                <a16:creationId xmlns:a16="http://schemas.microsoft.com/office/drawing/2014/main" id="{5B914912-6C94-4A74-93A2-BC68A356977D}"/>
              </a:ext>
            </a:extLst>
          </p:cNvPr>
          <p:cNvSpPr txBox="1">
            <a:spLocks/>
          </p:cNvSpPr>
          <p:nvPr/>
        </p:nvSpPr>
        <p:spPr>
          <a:xfrm>
            <a:off x="1763106" y="1200150"/>
            <a:ext cx="7106464" cy="348612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Simulations vs measurements</a:t>
            </a:r>
            <a:endParaRPr lang="nl-NL" dirty="0"/>
          </a:p>
        </p:txBody>
      </p:sp>
    </p:spTree>
    <p:extLst>
      <p:ext uri="{BB962C8B-B14F-4D97-AF65-F5344CB8AC3E}">
        <p14:creationId xmlns:p14="http://schemas.microsoft.com/office/powerpoint/2010/main" val="39056074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6C19A-0A4B-4EB1-953E-F3442F30BCF5}"/>
              </a:ext>
            </a:extLst>
          </p:cNvPr>
          <p:cNvSpPr>
            <a:spLocks noGrp="1"/>
          </p:cNvSpPr>
          <p:nvPr>
            <p:ph type="title"/>
          </p:nvPr>
        </p:nvSpPr>
        <p:spPr/>
        <p:txBody>
          <a:bodyPr/>
          <a:lstStyle/>
          <a:p>
            <a:r>
              <a:rPr lang="en-US"/>
              <a:t>Evaluation: received signal</a:t>
            </a:r>
            <a:endParaRPr lang="nl-NL"/>
          </a:p>
        </p:txBody>
      </p:sp>
      <p:sp>
        <p:nvSpPr>
          <p:cNvPr id="6" name="Content Placeholder 2">
            <a:extLst>
              <a:ext uri="{FF2B5EF4-FFF2-40B4-BE49-F238E27FC236}">
                <a16:creationId xmlns:a16="http://schemas.microsoft.com/office/drawing/2014/main" id="{7F596674-7D9A-4D31-8D29-1E3AB86F00D1}"/>
              </a:ext>
            </a:extLst>
          </p:cNvPr>
          <p:cNvSpPr txBox="1">
            <a:spLocks/>
          </p:cNvSpPr>
          <p:nvPr/>
        </p:nvSpPr>
        <p:spPr>
          <a:xfrm>
            <a:off x="1763106" y="1200150"/>
            <a:ext cx="7106464" cy="348612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panose="05000000000000000000" pitchFamily="2" charset="2"/>
              <a:buChar char="ü"/>
            </a:pPr>
            <a:r>
              <a:rPr lang="en-US"/>
              <a:t>Channel response h(x) seems correct</a:t>
            </a:r>
            <a:endParaRPr lang="nl-NL"/>
          </a:p>
        </p:txBody>
      </p:sp>
      <p:pic>
        <p:nvPicPr>
          <p:cNvPr id="9" name="Content Placeholder 8">
            <a:extLst>
              <a:ext uri="{FF2B5EF4-FFF2-40B4-BE49-F238E27FC236}">
                <a16:creationId xmlns:a16="http://schemas.microsoft.com/office/drawing/2014/main" id="{1178F4BD-403D-4D80-8D2A-2EB8E12C6298}"/>
              </a:ext>
            </a:extLst>
          </p:cNvPr>
          <p:cNvPicPr>
            <a:picLocks noGrp="1" noChangeAspect="1"/>
          </p:cNvPicPr>
          <p:nvPr>
            <p:ph idx="1"/>
          </p:nvPr>
        </p:nvPicPr>
        <p:blipFill>
          <a:blip r:embed="rId3"/>
          <a:stretch>
            <a:fillRect/>
          </a:stretch>
        </p:blipFill>
        <p:spPr>
          <a:xfrm>
            <a:off x="1763920" y="2014246"/>
            <a:ext cx="7105650" cy="2497152"/>
          </a:xfrm>
        </p:spPr>
      </p:pic>
    </p:spTree>
    <p:extLst>
      <p:ext uri="{BB962C8B-B14F-4D97-AF65-F5344CB8AC3E}">
        <p14:creationId xmlns:p14="http://schemas.microsoft.com/office/powerpoint/2010/main" val="1482213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7C072-1468-4A26-A32E-D80F041A1B3A}"/>
              </a:ext>
            </a:extLst>
          </p:cNvPr>
          <p:cNvSpPr>
            <a:spLocks noGrp="1"/>
          </p:cNvSpPr>
          <p:nvPr>
            <p:ph type="title"/>
          </p:nvPr>
        </p:nvSpPr>
        <p:spPr/>
        <p:txBody>
          <a:bodyPr/>
          <a:lstStyle/>
          <a:p>
            <a:r>
              <a:rPr lang="en-US"/>
              <a:t>Behaviour is identified</a:t>
            </a:r>
            <a:endParaRPr lang="nl-NL"/>
          </a:p>
        </p:txBody>
      </p:sp>
      <p:pic>
        <p:nvPicPr>
          <p:cNvPr id="5" name="Content Placeholder 4">
            <a:extLst>
              <a:ext uri="{FF2B5EF4-FFF2-40B4-BE49-F238E27FC236}">
                <a16:creationId xmlns:a16="http://schemas.microsoft.com/office/drawing/2014/main" id="{498988B2-A1DA-46FD-96D2-B9E9598D607B}"/>
              </a:ext>
            </a:extLst>
          </p:cNvPr>
          <p:cNvPicPr>
            <a:picLocks noGrp="1" noChangeAspect="1"/>
          </p:cNvPicPr>
          <p:nvPr>
            <p:ph idx="1"/>
          </p:nvPr>
        </p:nvPicPr>
        <p:blipFill>
          <a:blip r:embed="rId3"/>
          <a:stretch>
            <a:fillRect/>
          </a:stretch>
        </p:blipFill>
        <p:spPr>
          <a:xfrm>
            <a:off x="3022293" y="1200150"/>
            <a:ext cx="4588489" cy="3486150"/>
          </a:xfrm>
        </p:spPr>
      </p:pic>
    </p:spTree>
    <p:extLst>
      <p:ext uri="{BB962C8B-B14F-4D97-AF65-F5344CB8AC3E}">
        <p14:creationId xmlns:p14="http://schemas.microsoft.com/office/powerpoint/2010/main" val="30795511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F29AA-946B-4B4A-A1DD-4D029A9C1917}"/>
              </a:ext>
            </a:extLst>
          </p:cNvPr>
          <p:cNvSpPr>
            <a:spLocks noGrp="1"/>
          </p:cNvSpPr>
          <p:nvPr>
            <p:ph type="title"/>
          </p:nvPr>
        </p:nvSpPr>
        <p:spPr/>
        <p:txBody>
          <a:bodyPr/>
          <a:lstStyle/>
          <a:p>
            <a:r>
              <a:rPr lang="en-US"/>
              <a:t>Performance</a:t>
            </a:r>
            <a:endParaRPr lang="nl-NL"/>
          </a:p>
        </p:txBody>
      </p:sp>
      <p:graphicFrame>
        <p:nvGraphicFramePr>
          <p:cNvPr id="10" name="Content Placeholder 9">
            <a:extLst>
              <a:ext uri="{FF2B5EF4-FFF2-40B4-BE49-F238E27FC236}">
                <a16:creationId xmlns:a16="http://schemas.microsoft.com/office/drawing/2014/main" id="{CF546A16-354E-4D0C-B76B-8C4F55B4BDC0}"/>
              </a:ext>
            </a:extLst>
          </p:cNvPr>
          <p:cNvGraphicFramePr>
            <a:graphicFrameLocks noGrp="1"/>
          </p:cNvGraphicFramePr>
          <p:nvPr>
            <p:ph idx="1"/>
            <p:extLst>
              <p:ext uri="{D42A27DB-BD31-4B8C-83A1-F6EECF244321}">
                <p14:modId xmlns:p14="http://schemas.microsoft.com/office/powerpoint/2010/main" val="1695970135"/>
              </p:ext>
            </p:extLst>
          </p:nvPr>
        </p:nvGraphicFramePr>
        <p:xfrm>
          <a:off x="3138488" y="1966912"/>
          <a:ext cx="4647500" cy="2412000"/>
        </p:xfrm>
        <a:graphic>
          <a:graphicData uri="http://schemas.openxmlformats.org/drawingml/2006/table">
            <a:tbl>
              <a:tblPr>
                <a:tableStyleId>{F5AB1C69-6EDB-4FF4-983F-18BD219EF322}</a:tableStyleId>
              </a:tblPr>
              <a:tblGrid>
                <a:gridCol w="684000">
                  <a:extLst>
                    <a:ext uri="{9D8B030D-6E8A-4147-A177-3AD203B41FA5}">
                      <a16:colId xmlns:a16="http://schemas.microsoft.com/office/drawing/2014/main" val="3668966023"/>
                    </a:ext>
                  </a:extLst>
                </a:gridCol>
                <a:gridCol w="711200">
                  <a:extLst>
                    <a:ext uri="{9D8B030D-6E8A-4147-A177-3AD203B41FA5}">
                      <a16:colId xmlns:a16="http://schemas.microsoft.com/office/drawing/2014/main" val="667690044"/>
                    </a:ext>
                  </a:extLst>
                </a:gridCol>
                <a:gridCol w="876300">
                  <a:extLst>
                    <a:ext uri="{9D8B030D-6E8A-4147-A177-3AD203B41FA5}">
                      <a16:colId xmlns:a16="http://schemas.microsoft.com/office/drawing/2014/main" val="2716727951"/>
                    </a:ext>
                  </a:extLst>
                </a:gridCol>
                <a:gridCol w="684000">
                  <a:extLst>
                    <a:ext uri="{9D8B030D-6E8A-4147-A177-3AD203B41FA5}">
                      <a16:colId xmlns:a16="http://schemas.microsoft.com/office/drawing/2014/main" val="1884794483"/>
                    </a:ext>
                  </a:extLst>
                </a:gridCol>
                <a:gridCol w="828000">
                  <a:extLst>
                    <a:ext uri="{9D8B030D-6E8A-4147-A177-3AD203B41FA5}">
                      <a16:colId xmlns:a16="http://schemas.microsoft.com/office/drawing/2014/main" val="823336604"/>
                    </a:ext>
                  </a:extLst>
                </a:gridCol>
                <a:gridCol w="864000">
                  <a:extLst>
                    <a:ext uri="{9D8B030D-6E8A-4147-A177-3AD203B41FA5}">
                      <a16:colId xmlns:a16="http://schemas.microsoft.com/office/drawing/2014/main" val="2480014641"/>
                    </a:ext>
                  </a:extLst>
                </a:gridCol>
              </a:tblGrid>
              <a:tr h="396000">
                <a:tc>
                  <a:txBody>
                    <a:bodyPr/>
                    <a:lstStyle/>
                    <a:p>
                      <a:pPr algn="l" fontAlgn="b"/>
                      <a:endParaRPr lang="nl-NL" sz="1100" u="none" strike="noStrike">
                        <a:effectLst/>
                      </a:endParaRPr>
                    </a:p>
                    <a:p>
                      <a:pPr algn="l" fontAlgn="b"/>
                      <a:r>
                        <a:rPr lang="nl-NL" sz="1100" u="none" strike="noStrike">
                          <a:effectLst/>
                        </a:rPr>
                        <a:t>Lighting</a:t>
                      </a:r>
                      <a:endParaRPr lang="nl-NL" sz="1100" b="1" i="0" u="none" strike="noStrike">
                        <a:solidFill>
                          <a:srgbClr val="000000"/>
                        </a:solidFill>
                        <a:effectLst/>
                        <a:latin typeface="Calibri" panose="020F0502020204030204" pitchFamily="34" charset="0"/>
                      </a:endParaRPr>
                    </a:p>
                  </a:txBody>
                  <a:tcPr marL="9525" marR="9525" marT="9525" marB="0">
                    <a:lnB w="12700" cap="flat" cmpd="sng" algn="ctr">
                      <a:solidFill>
                        <a:schemeClr val="tx1"/>
                      </a:solidFill>
                      <a:prstDash val="solid"/>
                      <a:round/>
                      <a:headEnd type="none" w="med" len="med"/>
                      <a:tailEnd type="none" w="med" len="med"/>
                    </a:lnB>
                  </a:tcPr>
                </a:tc>
                <a:tc>
                  <a:txBody>
                    <a:bodyPr/>
                    <a:lstStyle/>
                    <a:p>
                      <a:pPr algn="l" fontAlgn="b"/>
                      <a:r>
                        <a:rPr lang="nl-NL" sz="1100" u="none" strike="noStrike">
                          <a:effectLst/>
                        </a:rPr>
                        <a:t>Barcode module</a:t>
                      </a:r>
                      <a:endParaRPr lang="nl-NL" sz="1100" b="1" i="0" u="none" strike="noStrike">
                        <a:solidFill>
                          <a:srgbClr val="000000"/>
                        </a:solidFill>
                        <a:effectLst/>
                        <a:latin typeface="Calibri" panose="020F0502020204030204" pitchFamily="34" charset="0"/>
                      </a:endParaRPr>
                    </a:p>
                  </a:txBody>
                  <a:tcPr marL="9525" marR="9525" marT="9525" marB="0">
                    <a:lnB w="12700" cap="flat" cmpd="sng" algn="ctr">
                      <a:solidFill>
                        <a:schemeClr val="tx1"/>
                      </a:solidFill>
                      <a:prstDash val="solid"/>
                      <a:round/>
                      <a:headEnd type="none" w="med" len="med"/>
                      <a:tailEnd type="none" w="med" len="med"/>
                    </a:lnB>
                  </a:tcPr>
                </a:tc>
                <a:tc>
                  <a:txBody>
                    <a:bodyPr/>
                    <a:lstStyle/>
                    <a:p>
                      <a:pPr algn="l" fontAlgn="b"/>
                      <a:r>
                        <a:rPr lang="nl-NL" sz="1100" u="none" strike="noStrike">
                          <a:effectLst/>
                        </a:rPr>
                        <a:t>Signal frequency</a:t>
                      </a:r>
                      <a:endParaRPr lang="nl-NL" sz="1100" b="1" i="0" u="none" strike="noStrike">
                        <a:solidFill>
                          <a:srgbClr val="000000"/>
                        </a:solidFill>
                        <a:effectLst/>
                        <a:latin typeface="Calibri" panose="020F0502020204030204" pitchFamily="34" charset="0"/>
                      </a:endParaRPr>
                    </a:p>
                  </a:txBody>
                  <a:tcPr marL="9525" marR="9525" marT="9525" marB="0">
                    <a:lnB w="12700" cap="flat" cmpd="sng" algn="ctr">
                      <a:solidFill>
                        <a:schemeClr val="tx1"/>
                      </a:solidFill>
                      <a:prstDash val="solid"/>
                      <a:round/>
                      <a:headEnd type="none" w="med" len="med"/>
                      <a:tailEnd type="none" w="med" len="med"/>
                    </a:lnB>
                  </a:tcPr>
                </a:tc>
                <a:tc>
                  <a:txBody>
                    <a:bodyPr/>
                    <a:lstStyle/>
                    <a:p>
                      <a:pPr algn="l" fontAlgn="b"/>
                      <a:endParaRPr lang="nl-NL" sz="1100" u="none" strike="noStrike">
                        <a:effectLst/>
                      </a:endParaRPr>
                    </a:p>
                    <a:p>
                      <a:pPr algn="l" fontAlgn="b"/>
                      <a:r>
                        <a:rPr lang="nl-NL" sz="1100" u="none" strike="noStrike">
                          <a:effectLst/>
                        </a:rPr>
                        <a:t>Distance</a:t>
                      </a:r>
                      <a:endParaRPr lang="nl-NL" sz="1100" b="1" i="0" u="none" strike="noStrike">
                        <a:solidFill>
                          <a:srgbClr val="000000"/>
                        </a:solidFill>
                        <a:effectLst/>
                        <a:latin typeface="Calibri" panose="020F0502020204030204" pitchFamily="34" charset="0"/>
                      </a:endParaRPr>
                    </a:p>
                  </a:txBody>
                  <a:tcPr marL="9525" marR="9525" marT="9525" marB="0">
                    <a:lnB w="12700" cap="flat" cmpd="sng" algn="ctr">
                      <a:solidFill>
                        <a:schemeClr val="tx1"/>
                      </a:solidFill>
                      <a:prstDash val="solid"/>
                      <a:round/>
                      <a:headEnd type="none" w="med" len="med"/>
                      <a:tailEnd type="none" w="med" len="med"/>
                    </a:lnB>
                  </a:tcPr>
                </a:tc>
                <a:tc>
                  <a:txBody>
                    <a:bodyPr/>
                    <a:lstStyle/>
                    <a:p>
                      <a:pPr algn="ctr" fontAlgn="b"/>
                      <a:r>
                        <a:rPr lang="nl-NL" sz="1100" u="none" strike="noStrike">
                          <a:effectLst/>
                        </a:rPr>
                        <a:t># Test messages</a:t>
                      </a:r>
                      <a:endParaRPr lang="nl-NL" sz="1100" b="1" i="0" u="none" strike="noStrike">
                        <a:solidFill>
                          <a:srgbClr val="000000"/>
                        </a:solidFill>
                        <a:effectLst/>
                        <a:latin typeface="Calibri" panose="020F0502020204030204" pitchFamily="34" charset="0"/>
                      </a:endParaRPr>
                    </a:p>
                  </a:txBody>
                  <a:tcPr marL="9525" marR="9525" marT="9525" marB="0">
                    <a:lnB w="12700" cap="flat" cmpd="sng" algn="ctr">
                      <a:solidFill>
                        <a:schemeClr val="tx1"/>
                      </a:solidFill>
                      <a:prstDash val="solid"/>
                      <a:round/>
                      <a:headEnd type="none" w="med" len="med"/>
                      <a:tailEnd type="none" w="med" len="med"/>
                    </a:lnB>
                  </a:tcPr>
                </a:tc>
                <a:tc>
                  <a:txBody>
                    <a:bodyPr/>
                    <a:lstStyle/>
                    <a:p>
                      <a:pPr algn="ctr" fontAlgn="b"/>
                      <a:r>
                        <a:rPr lang="nl-NL" sz="1100" u="none" strike="noStrike">
                          <a:effectLst/>
                        </a:rPr>
                        <a:t>Correctly decoded</a:t>
                      </a:r>
                      <a:endParaRPr lang="nl-NL" sz="1100" b="1" i="0" u="none" strike="noStrike">
                        <a:solidFill>
                          <a:srgbClr val="000000"/>
                        </a:solidFill>
                        <a:effectLst/>
                        <a:latin typeface="Calibri" panose="020F0502020204030204" pitchFamily="34" charset="0"/>
                      </a:endParaRPr>
                    </a:p>
                  </a:txBody>
                  <a:tcPr marL="9525" marR="9525" marT="9525"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937184"/>
                  </a:ext>
                </a:extLst>
              </a:tr>
              <a:tr h="252000">
                <a:tc>
                  <a:txBody>
                    <a:bodyPr/>
                    <a:lstStyle/>
                    <a:p>
                      <a:pPr algn="l" fontAlgn="b"/>
                      <a:r>
                        <a:rPr lang="nl-NL" sz="1100" u="none" strike="noStrike">
                          <a:effectLst/>
                        </a:rPr>
                        <a:t>Sunlight</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solidFill>
                      <a:srgbClr val="A5CA1A"/>
                    </a:solidFill>
                  </a:tcPr>
                </a:tc>
                <a:tc>
                  <a:txBody>
                    <a:bodyPr/>
                    <a:lstStyle/>
                    <a:p>
                      <a:pPr algn="l" fontAlgn="b"/>
                      <a:r>
                        <a:rPr lang="nl-NL" sz="1100" u="none" strike="noStrike">
                          <a:effectLst/>
                        </a:rPr>
                        <a:t>1 cm</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solidFill>
                      <a:srgbClr val="A5CA1A"/>
                    </a:solidFill>
                  </a:tcPr>
                </a:tc>
                <a:tc>
                  <a:txBody>
                    <a:bodyPr/>
                    <a:lstStyle/>
                    <a:p>
                      <a:pPr algn="l" fontAlgn="b"/>
                      <a:r>
                        <a:rPr lang="nl-NL" sz="1100" u="none" strike="noStrike">
                          <a:effectLst/>
                        </a:rPr>
                        <a:t>212 Hz</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solidFill>
                      <a:srgbClr val="A5CA1A"/>
                    </a:solidFill>
                  </a:tcPr>
                </a:tc>
                <a:tc>
                  <a:txBody>
                    <a:bodyPr/>
                    <a:lstStyle/>
                    <a:p>
                      <a:pPr algn="l" fontAlgn="b"/>
                      <a:r>
                        <a:rPr lang="nl-NL" sz="1100" u="none" strike="noStrike">
                          <a:effectLst/>
                        </a:rPr>
                        <a:t>37 cm</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solidFill>
                      <a:srgbClr val="A5CA1A"/>
                    </a:solidFill>
                  </a:tcPr>
                </a:tc>
                <a:tc>
                  <a:txBody>
                    <a:bodyPr/>
                    <a:lstStyle/>
                    <a:p>
                      <a:pPr algn="ctr" fontAlgn="b"/>
                      <a:r>
                        <a:rPr lang="nl-NL" sz="1100" u="none" strike="noStrike">
                          <a:effectLst/>
                        </a:rPr>
                        <a:t>201</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solidFill>
                      <a:srgbClr val="A5CA1A"/>
                    </a:solidFill>
                  </a:tcPr>
                </a:tc>
                <a:tc>
                  <a:txBody>
                    <a:bodyPr/>
                    <a:lstStyle/>
                    <a:p>
                      <a:pPr algn="ctr" fontAlgn="b"/>
                      <a:r>
                        <a:rPr lang="nl-NL" sz="1100" u="none" strike="noStrike">
                          <a:effectLst/>
                        </a:rPr>
                        <a:t>100,0%</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solidFill>
                      <a:srgbClr val="A5CA1A"/>
                    </a:solidFill>
                  </a:tcPr>
                </a:tc>
                <a:extLst>
                  <a:ext uri="{0D108BD9-81ED-4DB2-BD59-A6C34878D82A}">
                    <a16:rowId xmlns:a16="http://schemas.microsoft.com/office/drawing/2014/main" val="2618774396"/>
                  </a:ext>
                </a:extLst>
              </a:tr>
              <a:tr h="252000">
                <a:tc>
                  <a:txBody>
                    <a:bodyPr/>
                    <a:lstStyle/>
                    <a:p>
                      <a:pPr algn="l" fontAlgn="b"/>
                      <a:r>
                        <a:rPr lang="nl-NL" sz="1100" u="none" strike="noStrike">
                          <a:effectLst/>
                        </a:rPr>
                        <a:t>Sunlight</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solidFill>
                      <a:srgbClr val="A5CA1A"/>
                    </a:solidFill>
                  </a:tcPr>
                </a:tc>
                <a:tc>
                  <a:txBody>
                    <a:bodyPr/>
                    <a:lstStyle/>
                    <a:p>
                      <a:pPr algn="l" fontAlgn="b"/>
                      <a:r>
                        <a:rPr lang="nl-NL" sz="1100" u="none" strike="noStrike">
                          <a:effectLst/>
                        </a:rPr>
                        <a:t>1 cm</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solidFill>
                      <a:srgbClr val="A5CA1A"/>
                    </a:solidFill>
                  </a:tcPr>
                </a:tc>
                <a:tc>
                  <a:txBody>
                    <a:bodyPr/>
                    <a:lstStyle/>
                    <a:p>
                      <a:pPr algn="l" fontAlgn="b"/>
                      <a:r>
                        <a:rPr lang="nl-NL" sz="1100" u="none" strike="noStrike">
                          <a:effectLst/>
                        </a:rPr>
                        <a:t>215 Hz</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solidFill>
                      <a:srgbClr val="A5CA1A"/>
                    </a:solidFill>
                  </a:tcPr>
                </a:tc>
                <a:tc>
                  <a:txBody>
                    <a:bodyPr/>
                    <a:lstStyle/>
                    <a:p>
                      <a:pPr algn="l" fontAlgn="b"/>
                      <a:r>
                        <a:rPr lang="nl-NL" sz="1100" u="none" strike="noStrike">
                          <a:effectLst/>
                        </a:rPr>
                        <a:t>70 cm</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solidFill>
                      <a:srgbClr val="A5CA1A"/>
                    </a:solidFill>
                  </a:tcPr>
                </a:tc>
                <a:tc>
                  <a:txBody>
                    <a:bodyPr/>
                    <a:lstStyle/>
                    <a:p>
                      <a:pPr algn="ctr" fontAlgn="b"/>
                      <a:r>
                        <a:rPr lang="nl-NL" sz="1100" u="none" strike="noStrike">
                          <a:effectLst/>
                        </a:rPr>
                        <a:t>204</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solidFill>
                      <a:srgbClr val="A5CA1A"/>
                    </a:solidFill>
                  </a:tcPr>
                </a:tc>
                <a:tc>
                  <a:txBody>
                    <a:bodyPr/>
                    <a:lstStyle/>
                    <a:p>
                      <a:pPr algn="ctr" fontAlgn="b"/>
                      <a:r>
                        <a:rPr lang="nl-NL" sz="1100" u="none" strike="noStrike">
                          <a:effectLst/>
                        </a:rPr>
                        <a:t>99,5%</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solidFill>
                      <a:srgbClr val="A5CA1A"/>
                    </a:solidFill>
                  </a:tcPr>
                </a:tc>
                <a:extLst>
                  <a:ext uri="{0D108BD9-81ED-4DB2-BD59-A6C34878D82A}">
                    <a16:rowId xmlns:a16="http://schemas.microsoft.com/office/drawing/2014/main" val="3053306268"/>
                  </a:ext>
                </a:extLst>
              </a:tr>
              <a:tr h="252000">
                <a:tc>
                  <a:txBody>
                    <a:bodyPr/>
                    <a:lstStyle/>
                    <a:p>
                      <a:pPr algn="l" fontAlgn="b"/>
                      <a:r>
                        <a:rPr lang="nl-NL" sz="1100" u="none" strike="noStrike">
                          <a:effectLst/>
                        </a:rPr>
                        <a:t>Low</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l" fontAlgn="b"/>
                      <a:r>
                        <a:rPr lang="nl-NL" sz="1100" u="none" strike="noStrike">
                          <a:effectLst/>
                        </a:rPr>
                        <a:t>1 cm</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l" fontAlgn="b"/>
                      <a:r>
                        <a:rPr lang="nl-NL" sz="1100" u="none" strike="noStrike">
                          <a:effectLst/>
                        </a:rPr>
                        <a:t>25 Hz</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l" fontAlgn="b"/>
                      <a:r>
                        <a:rPr lang="nl-NL" sz="1100" u="none" strike="noStrike">
                          <a:effectLst/>
                        </a:rPr>
                        <a:t>37 cm</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b"/>
                      <a:r>
                        <a:rPr lang="nl-NL" sz="1100" u="none" strike="noStrike">
                          <a:effectLst/>
                        </a:rPr>
                        <a:t>24</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b"/>
                      <a:r>
                        <a:rPr lang="nl-NL" sz="1100" u="none" strike="noStrike">
                          <a:effectLst/>
                        </a:rPr>
                        <a:t>100,0%</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95843627"/>
                  </a:ext>
                </a:extLst>
              </a:tr>
              <a:tr h="252000">
                <a:tc>
                  <a:txBody>
                    <a:bodyPr/>
                    <a:lstStyle/>
                    <a:p>
                      <a:pPr algn="l" fontAlgn="b"/>
                      <a:r>
                        <a:rPr lang="nl-NL" sz="1100" u="none" strike="noStrike">
                          <a:effectLst/>
                        </a:rPr>
                        <a:t>Low</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nl-NL" sz="1100" u="none" strike="noStrike">
                          <a:effectLst/>
                        </a:rPr>
                        <a:t>1 cm</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nl-NL" sz="1100" u="none" strike="noStrike">
                          <a:effectLst/>
                        </a:rPr>
                        <a:t>60 Hz</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nl-NL" sz="1100" u="none" strike="noStrike">
                          <a:effectLst/>
                        </a:rPr>
                        <a:t>70 cm</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nl-NL" sz="1100" u="none" strike="noStrike">
                          <a:effectLst/>
                        </a:rPr>
                        <a:t>56</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nl-NL" sz="1100" u="none" strike="noStrike">
                          <a:effectLst/>
                        </a:rPr>
                        <a:t>98,2%</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886620"/>
                  </a:ext>
                </a:extLst>
              </a:tr>
              <a:tr h="252000">
                <a:tc>
                  <a:txBody>
                    <a:bodyPr/>
                    <a:lstStyle/>
                    <a:p>
                      <a:pPr algn="l" fontAlgn="b"/>
                      <a:r>
                        <a:rPr lang="nl-NL" sz="1100" u="none" strike="noStrike">
                          <a:effectLst/>
                        </a:rPr>
                        <a:t>Low</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l" fontAlgn="b"/>
                      <a:r>
                        <a:rPr lang="nl-NL" sz="1100" u="none" strike="noStrike">
                          <a:effectLst/>
                        </a:rPr>
                        <a:t>1 cm</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l" fontAlgn="b"/>
                      <a:r>
                        <a:rPr lang="nl-NL" sz="1100" u="none" strike="noStrike">
                          <a:effectLst/>
                        </a:rPr>
                        <a:t>Varying</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l" fontAlgn="b"/>
                      <a:r>
                        <a:rPr lang="nl-NL" sz="1100" u="none" strike="noStrike">
                          <a:effectLst/>
                        </a:rPr>
                        <a:t>37 cm</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b"/>
                      <a:r>
                        <a:rPr lang="nl-NL" sz="1100" u="none" strike="noStrike">
                          <a:effectLst/>
                        </a:rPr>
                        <a:t>116</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b"/>
                      <a:r>
                        <a:rPr lang="nl-NL" sz="1100" u="none" strike="noStrike">
                          <a:effectLst/>
                        </a:rPr>
                        <a:t>84,5%</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95331552"/>
                  </a:ext>
                </a:extLst>
              </a:tr>
              <a:tr h="252000">
                <a:tc>
                  <a:txBody>
                    <a:bodyPr/>
                    <a:lstStyle/>
                    <a:p>
                      <a:pPr algn="l" fontAlgn="b"/>
                      <a:r>
                        <a:rPr lang="nl-NL" sz="1100" u="none" strike="noStrike">
                          <a:effectLst/>
                        </a:rPr>
                        <a:t>Low</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nl-NL" sz="1100" u="none" strike="noStrike">
                          <a:effectLst/>
                        </a:rPr>
                        <a:t>1 cm</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nl-NL" sz="1100" u="none" strike="noStrike">
                          <a:effectLst/>
                        </a:rPr>
                        <a:t>Varying</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nl-NL" sz="1100" u="none" strike="noStrike">
                          <a:effectLst/>
                        </a:rPr>
                        <a:t>70 cm</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nl-NL" sz="1100" u="none" strike="noStrike">
                          <a:effectLst/>
                        </a:rPr>
                        <a:t>115</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nl-NL" sz="1100" u="none" strike="noStrike">
                          <a:effectLst/>
                        </a:rPr>
                        <a:t>86,1%</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4409903"/>
                  </a:ext>
                </a:extLst>
              </a:tr>
              <a:tr h="252000">
                <a:tc>
                  <a:txBody>
                    <a:bodyPr/>
                    <a:lstStyle/>
                    <a:p>
                      <a:pPr algn="l" fontAlgn="b"/>
                      <a:r>
                        <a:rPr lang="nl-NL" sz="1100" u="none" strike="noStrike">
                          <a:effectLst/>
                        </a:rPr>
                        <a:t>Low</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l" fontAlgn="b"/>
                      <a:r>
                        <a:rPr lang="nl-NL" sz="1100" u="none" strike="noStrike">
                          <a:effectLst/>
                        </a:rPr>
                        <a:t>1 cm</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l" fontAlgn="b"/>
                      <a:r>
                        <a:rPr lang="nl-NL" sz="1100" u="none" strike="noStrike">
                          <a:effectLst/>
                        </a:rPr>
                        <a:t>195 Hz</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l" fontAlgn="b"/>
                      <a:r>
                        <a:rPr lang="nl-NL" sz="1100" u="none" strike="noStrike">
                          <a:effectLst/>
                        </a:rPr>
                        <a:t>37 cm</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b"/>
                      <a:r>
                        <a:rPr lang="nl-NL" sz="1100" u="none" strike="noStrike">
                          <a:effectLst/>
                        </a:rPr>
                        <a:t>184</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b"/>
                      <a:r>
                        <a:rPr lang="nl-NL" sz="1100" u="none" strike="noStrike">
                          <a:effectLst/>
                        </a:rPr>
                        <a:t>57,6%</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14810089"/>
                  </a:ext>
                </a:extLst>
              </a:tr>
              <a:tr h="252000">
                <a:tc>
                  <a:txBody>
                    <a:bodyPr/>
                    <a:lstStyle/>
                    <a:p>
                      <a:pPr algn="l" fontAlgn="b"/>
                      <a:r>
                        <a:rPr lang="nl-NL" sz="1100" u="none" strike="noStrike">
                          <a:effectLst/>
                        </a:rPr>
                        <a:t>Low</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nl-NL" sz="1100" u="none" strike="noStrike">
                          <a:effectLst/>
                        </a:rPr>
                        <a:t>1 cm</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nl-NL" sz="1100" u="none" strike="noStrike">
                          <a:effectLst/>
                        </a:rPr>
                        <a:t>220 Hz</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nl-NL" sz="1100" u="none" strike="noStrike">
                          <a:effectLst/>
                        </a:rPr>
                        <a:t>70 cm</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nl-NL" sz="1100" u="none" strike="noStrike">
                          <a:effectLst/>
                        </a:rPr>
                        <a:t>209</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nl-NL" sz="1100" u="none" strike="noStrike">
                          <a:effectLst/>
                        </a:rPr>
                        <a:t>49,3%</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5232807"/>
                  </a:ext>
                </a:extLst>
              </a:tr>
            </a:tbl>
          </a:graphicData>
        </a:graphic>
      </p:graphicFrame>
      <p:sp>
        <p:nvSpPr>
          <p:cNvPr id="11" name="Content Placeholder 1">
            <a:extLst>
              <a:ext uri="{FF2B5EF4-FFF2-40B4-BE49-F238E27FC236}">
                <a16:creationId xmlns:a16="http://schemas.microsoft.com/office/drawing/2014/main" id="{FB432C12-1829-46F4-A395-17CA4C9D7AC9}"/>
              </a:ext>
            </a:extLst>
          </p:cNvPr>
          <p:cNvSpPr txBox="1">
            <a:spLocks/>
          </p:cNvSpPr>
          <p:nvPr/>
        </p:nvSpPr>
        <p:spPr>
          <a:xfrm>
            <a:off x="1772404" y="1200150"/>
            <a:ext cx="7090513" cy="361555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Great performance with sunlight</a:t>
            </a:r>
            <a:endParaRPr lang="nl-NL"/>
          </a:p>
        </p:txBody>
      </p:sp>
    </p:spTree>
    <p:extLst>
      <p:ext uri="{BB962C8B-B14F-4D97-AF65-F5344CB8AC3E}">
        <p14:creationId xmlns:p14="http://schemas.microsoft.com/office/powerpoint/2010/main" val="42264453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F29AA-946B-4B4A-A1DD-4D029A9C1917}"/>
              </a:ext>
            </a:extLst>
          </p:cNvPr>
          <p:cNvSpPr>
            <a:spLocks noGrp="1"/>
          </p:cNvSpPr>
          <p:nvPr>
            <p:ph type="title"/>
          </p:nvPr>
        </p:nvSpPr>
        <p:spPr/>
        <p:txBody>
          <a:bodyPr/>
          <a:lstStyle/>
          <a:p>
            <a:r>
              <a:rPr lang="en-US"/>
              <a:t>Performance</a:t>
            </a:r>
            <a:endParaRPr lang="nl-NL"/>
          </a:p>
        </p:txBody>
      </p:sp>
      <p:graphicFrame>
        <p:nvGraphicFramePr>
          <p:cNvPr id="10" name="Content Placeholder 9">
            <a:extLst>
              <a:ext uri="{FF2B5EF4-FFF2-40B4-BE49-F238E27FC236}">
                <a16:creationId xmlns:a16="http://schemas.microsoft.com/office/drawing/2014/main" id="{CF546A16-354E-4D0C-B76B-8C4F55B4BDC0}"/>
              </a:ext>
            </a:extLst>
          </p:cNvPr>
          <p:cNvGraphicFramePr>
            <a:graphicFrameLocks noGrp="1"/>
          </p:cNvGraphicFramePr>
          <p:nvPr>
            <p:ph idx="1"/>
            <p:extLst>
              <p:ext uri="{D42A27DB-BD31-4B8C-83A1-F6EECF244321}">
                <p14:modId xmlns:p14="http://schemas.microsoft.com/office/powerpoint/2010/main" val="3604552647"/>
              </p:ext>
            </p:extLst>
          </p:nvPr>
        </p:nvGraphicFramePr>
        <p:xfrm>
          <a:off x="3138488" y="1966912"/>
          <a:ext cx="4647500" cy="2412000"/>
        </p:xfrm>
        <a:graphic>
          <a:graphicData uri="http://schemas.openxmlformats.org/drawingml/2006/table">
            <a:tbl>
              <a:tblPr>
                <a:tableStyleId>{F5AB1C69-6EDB-4FF4-983F-18BD219EF322}</a:tableStyleId>
              </a:tblPr>
              <a:tblGrid>
                <a:gridCol w="684000">
                  <a:extLst>
                    <a:ext uri="{9D8B030D-6E8A-4147-A177-3AD203B41FA5}">
                      <a16:colId xmlns:a16="http://schemas.microsoft.com/office/drawing/2014/main" val="3668966023"/>
                    </a:ext>
                  </a:extLst>
                </a:gridCol>
                <a:gridCol w="711200">
                  <a:extLst>
                    <a:ext uri="{9D8B030D-6E8A-4147-A177-3AD203B41FA5}">
                      <a16:colId xmlns:a16="http://schemas.microsoft.com/office/drawing/2014/main" val="667690044"/>
                    </a:ext>
                  </a:extLst>
                </a:gridCol>
                <a:gridCol w="876300">
                  <a:extLst>
                    <a:ext uri="{9D8B030D-6E8A-4147-A177-3AD203B41FA5}">
                      <a16:colId xmlns:a16="http://schemas.microsoft.com/office/drawing/2014/main" val="2716727951"/>
                    </a:ext>
                  </a:extLst>
                </a:gridCol>
                <a:gridCol w="684000">
                  <a:extLst>
                    <a:ext uri="{9D8B030D-6E8A-4147-A177-3AD203B41FA5}">
                      <a16:colId xmlns:a16="http://schemas.microsoft.com/office/drawing/2014/main" val="1884794483"/>
                    </a:ext>
                  </a:extLst>
                </a:gridCol>
                <a:gridCol w="828000">
                  <a:extLst>
                    <a:ext uri="{9D8B030D-6E8A-4147-A177-3AD203B41FA5}">
                      <a16:colId xmlns:a16="http://schemas.microsoft.com/office/drawing/2014/main" val="823336604"/>
                    </a:ext>
                  </a:extLst>
                </a:gridCol>
                <a:gridCol w="864000">
                  <a:extLst>
                    <a:ext uri="{9D8B030D-6E8A-4147-A177-3AD203B41FA5}">
                      <a16:colId xmlns:a16="http://schemas.microsoft.com/office/drawing/2014/main" val="2480014641"/>
                    </a:ext>
                  </a:extLst>
                </a:gridCol>
              </a:tblGrid>
              <a:tr h="396000">
                <a:tc>
                  <a:txBody>
                    <a:bodyPr/>
                    <a:lstStyle/>
                    <a:p>
                      <a:pPr algn="l" fontAlgn="b"/>
                      <a:endParaRPr lang="nl-NL" sz="1100" u="none" strike="noStrike">
                        <a:effectLst/>
                      </a:endParaRPr>
                    </a:p>
                    <a:p>
                      <a:pPr algn="l" fontAlgn="b"/>
                      <a:r>
                        <a:rPr lang="nl-NL" sz="1100" u="none" strike="noStrike">
                          <a:effectLst/>
                        </a:rPr>
                        <a:t>Lighting</a:t>
                      </a:r>
                      <a:endParaRPr lang="nl-NL" sz="1100" b="1" i="0" u="none" strike="noStrike">
                        <a:solidFill>
                          <a:srgbClr val="000000"/>
                        </a:solidFill>
                        <a:effectLst/>
                        <a:latin typeface="Calibri" panose="020F0502020204030204" pitchFamily="34" charset="0"/>
                      </a:endParaRPr>
                    </a:p>
                  </a:txBody>
                  <a:tcPr marL="9525" marR="9525" marT="9525" marB="0">
                    <a:lnB w="12700" cap="flat" cmpd="sng" algn="ctr">
                      <a:solidFill>
                        <a:schemeClr val="tx1"/>
                      </a:solidFill>
                      <a:prstDash val="solid"/>
                      <a:round/>
                      <a:headEnd type="none" w="med" len="med"/>
                      <a:tailEnd type="none" w="med" len="med"/>
                    </a:lnB>
                  </a:tcPr>
                </a:tc>
                <a:tc>
                  <a:txBody>
                    <a:bodyPr/>
                    <a:lstStyle/>
                    <a:p>
                      <a:pPr algn="l" fontAlgn="b"/>
                      <a:r>
                        <a:rPr lang="nl-NL" sz="1100" u="none" strike="noStrike">
                          <a:effectLst/>
                        </a:rPr>
                        <a:t>Barcode module</a:t>
                      </a:r>
                      <a:endParaRPr lang="nl-NL" sz="1100" b="1" i="0" u="none" strike="noStrike">
                        <a:solidFill>
                          <a:srgbClr val="000000"/>
                        </a:solidFill>
                        <a:effectLst/>
                        <a:latin typeface="Calibri" panose="020F0502020204030204" pitchFamily="34" charset="0"/>
                      </a:endParaRPr>
                    </a:p>
                  </a:txBody>
                  <a:tcPr marL="9525" marR="9525" marT="9525" marB="0">
                    <a:lnB w="12700" cap="flat" cmpd="sng" algn="ctr">
                      <a:solidFill>
                        <a:schemeClr val="tx1"/>
                      </a:solidFill>
                      <a:prstDash val="solid"/>
                      <a:round/>
                      <a:headEnd type="none" w="med" len="med"/>
                      <a:tailEnd type="none" w="med" len="med"/>
                    </a:lnB>
                  </a:tcPr>
                </a:tc>
                <a:tc>
                  <a:txBody>
                    <a:bodyPr/>
                    <a:lstStyle/>
                    <a:p>
                      <a:pPr algn="l" fontAlgn="b"/>
                      <a:r>
                        <a:rPr lang="nl-NL" sz="1100" u="none" strike="noStrike">
                          <a:effectLst/>
                        </a:rPr>
                        <a:t>Signal frequency</a:t>
                      </a:r>
                      <a:endParaRPr lang="nl-NL" sz="1100" b="1" i="0" u="none" strike="noStrike">
                        <a:solidFill>
                          <a:srgbClr val="000000"/>
                        </a:solidFill>
                        <a:effectLst/>
                        <a:latin typeface="Calibri" panose="020F0502020204030204" pitchFamily="34" charset="0"/>
                      </a:endParaRPr>
                    </a:p>
                  </a:txBody>
                  <a:tcPr marL="9525" marR="9525" marT="9525" marB="0">
                    <a:lnB w="12700" cap="flat" cmpd="sng" algn="ctr">
                      <a:solidFill>
                        <a:schemeClr val="tx1"/>
                      </a:solidFill>
                      <a:prstDash val="solid"/>
                      <a:round/>
                      <a:headEnd type="none" w="med" len="med"/>
                      <a:tailEnd type="none" w="med" len="med"/>
                    </a:lnB>
                  </a:tcPr>
                </a:tc>
                <a:tc>
                  <a:txBody>
                    <a:bodyPr/>
                    <a:lstStyle/>
                    <a:p>
                      <a:pPr algn="l" fontAlgn="b"/>
                      <a:endParaRPr lang="nl-NL" sz="1100" u="none" strike="noStrike">
                        <a:effectLst/>
                      </a:endParaRPr>
                    </a:p>
                    <a:p>
                      <a:pPr algn="l" fontAlgn="b"/>
                      <a:r>
                        <a:rPr lang="nl-NL" sz="1100" u="none" strike="noStrike">
                          <a:effectLst/>
                        </a:rPr>
                        <a:t>Distance</a:t>
                      </a:r>
                      <a:endParaRPr lang="nl-NL" sz="1100" b="1" i="0" u="none" strike="noStrike">
                        <a:solidFill>
                          <a:srgbClr val="000000"/>
                        </a:solidFill>
                        <a:effectLst/>
                        <a:latin typeface="Calibri" panose="020F0502020204030204" pitchFamily="34" charset="0"/>
                      </a:endParaRPr>
                    </a:p>
                  </a:txBody>
                  <a:tcPr marL="9525" marR="9525" marT="9525" marB="0">
                    <a:lnB w="12700" cap="flat" cmpd="sng" algn="ctr">
                      <a:solidFill>
                        <a:schemeClr val="tx1"/>
                      </a:solidFill>
                      <a:prstDash val="solid"/>
                      <a:round/>
                      <a:headEnd type="none" w="med" len="med"/>
                      <a:tailEnd type="none" w="med" len="med"/>
                    </a:lnB>
                  </a:tcPr>
                </a:tc>
                <a:tc>
                  <a:txBody>
                    <a:bodyPr/>
                    <a:lstStyle/>
                    <a:p>
                      <a:pPr algn="ctr" fontAlgn="b"/>
                      <a:r>
                        <a:rPr lang="nl-NL" sz="1100" u="none" strike="noStrike">
                          <a:effectLst/>
                        </a:rPr>
                        <a:t># Test messages</a:t>
                      </a:r>
                      <a:endParaRPr lang="nl-NL" sz="1100" b="1" i="0" u="none" strike="noStrike">
                        <a:solidFill>
                          <a:srgbClr val="000000"/>
                        </a:solidFill>
                        <a:effectLst/>
                        <a:latin typeface="Calibri" panose="020F0502020204030204" pitchFamily="34" charset="0"/>
                      </a:endParaRPr>
                    </a:p>
                  </a:txBody>
                  <a:tcPr marL="9525" marR="9525" marT="9525" marB="0">
                    <a:lnB w="12700" cap="flat" cmpd="sng" algn="ctr">
                      <a:solidFill>
                        <a:schemeClr val="tx1"/>
                      </a:solidFill>
                      <a:prstDash val="solid"/>
                      <a:round/>
                      <a:headEnd type="none" w="med" len="med"/>
                      <a:tailEnd type="none" w="med" len="med"/>
                    </a:lnB>
                  </a:tcPr>
                </a:tc>
                <a:tc>
                  <a:txBody>
                    <a:bodyPr/>
                    <a:lstStyle/>
                    <a:p>
                      <a:pPr algn="ctr" fontAlgn="b"/>
                      <a:r>
                        <a:rPr lang="nl-NL" sz="1100" u="none" strike="noStrike">
                          <a:effectLst/>
                        </a:rPr>
                        <a:t>Correctly decoded</a:t>
                      </a:r>
                      <a:endParaRPr lang="nl-NL" sz="1100" b="1" i="0" u="none" strike="noStrike">
                        <a:solidFill>
                          <a:srgbClr val="000000"/>
                        </a:solidFill>
                        <a:effectLst/>
                        <a:latin typeface="Calibri" panose="020F0502020204030204" pitchFamily="34" charset="0"/>
                      </a:endParaRPr>
                    </a:p>
                  </a:txBody>
                  <a:tcPr marL="9525" marR="9525" marT="9525"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937184"/>
                  </a:ext>
                </a:extLst>
              </a:tr>
              <a:tr h="252000">
                <a:tc>
                  <a:txBody>
                    <a:bodyPr/>
                    <a:lstStyle/>
                    <a:p>
                      <a:pPr algn="l" fontAlgn="b"/>
                      <a:r>
                        <a:rPr lang="nl-NL" sz="1100" u="none" strike="noStrike">
                          <a:effectLst/>
                        </a:rPr>
                        <a:t>Sunlight</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l" fontAlgn="b"/>
                      <a:r>
                        <a:rPr lang="nl-NL" sz="1100" u="none" strike="noStrike">
                          <a:effectLst/>
                        </a:rPr>
                        <a:t>1 cm</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l" fontAlgn="b"/>
                      <a:r>
                        <a:rPr lang="nl-NL" sz="1100" u="none" strike="noStrike">
                          <a:effectLst/>
                        </a:rPr>
                        <a:t>212 Hz</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l" fontAlgn="b"/>
                      <a:r>
                        <a:rPr lang="nl-NL" sz="1100" u="none" strike="noStrike">
                          <a:effectLst/>
                        </a:rPr>
                        <a:t>37 cm</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b"/>
                      <a:r>
                        <a:rPr lang="nl-NL" sz="1100" u="none" strike="noStrike">
                          <a:effectLst/>
                        </a:rPr>
                        <a:t>201</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b"/>
                      <a:r>
                        <a:rPr lang="nl-NL" sz="1100" u="none" strike="noStrike">
                          <a:effectLst/>
                        </a:rPr>
                        <a:t>100,0%</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618774396"/>
                  </a:ext>
                </a:extLst>
              </a:tr>
              <a:tr h="252000">
                <a:tc>
                  <a:txBody>
                    <a:bodyPr/>
                    <a:lstStyle/>
                    <a:p>
                      <a:pPr algn="l" fontAlgn="b"/>
                      <a:r>
                        <a:rPr lang="nl-NL" sz="1100" u="none" strike="noStrike">
                          <a:effectLst/>
                        </a:rPr>
                        <a:t>Sunlight</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nl-NL" sz="1100" u="none" strike="noStrike">
                          <a:effectLst/>
                        </a:rPr>
                        <a:t>1 cm</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nl-NL" sz="1100" u="none" strike="noStrike">
                          <a:effectLst/>
                        </a:rPr>
                        <a:t>215 Hz</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nl-NL" sz="1100" u="none" strike="noStrike">
                          <a:effectLst/>
                        </a:rPr>
                        <a:t>70 cm</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nl-NL" sz="1100" u="none" strike="noStrike">
                          <a:effectLst/>
                        </a:rPr>
                        <a:t>204</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nl-NL" sz="1100" u="none" strike="noStrike">
                          <a:effectLst/>
                        </a:rPr>
                        <a:t>99,5%</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3306268"/>
                  </a:ext>
                </a:extLst>
              </a:tr>
              <a:tr h="252000">
                <a:tc>
                  <a:txBody>
                    <a:bodyPr/>
                    <a:lstStyle/>
                    <a:p>
                      <a:pPr algn="l" fontAlgn="b"/>
                      <a:r>
                        <a:rPr lang="nl-NL" sz="1100" u="none" strike="noStrike">
                          <a:effectLst/>
                        </a:rPr>
                        <a:t>Low</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solidFill>
                      <a:srgbClr val="A5CA1A"/>
                    </a:solidFill>
                  </a:tcPr>
                </a:tc>
                <a:tc>
                  <a:txBody>
                    <a:bodyPr/>
                    <a:lstStyle/>
                    <a:p>
                      <a:pPr algn="l" fontAlgn="b"/>
                      <a:r>
                        <a:rPr lang="nl-NL" sz="1100" u="none" strike="noStrike">
                          <a:effectLst/>
                        </a:rPr>
                        <a:t>1 cm</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solidFill>
                      <a:srgbClr val="A5CA1A"/>
                    </a:solidFill>
                  </a:tcPr>
                </a:tc>
                <a:tc>
                  <a:txBody>
                    <a:bodyPr/>
                    <a:lstStyle/>
                    <a:p>
                      <a:pPr algn="l" fontAlgn="b"/>
                      <a:r>
                        <a:rPr lang="nl-NL" sz="1100" u="none" strike="noStrike">
                          <a:effectLst/>
                        </a:rPr>
                        <a:t>25 Hz</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solidFill>
                      <a:srgbClr val="A5CA1A"/>
                    </a:solidFill>
                  </a:tcPr>
                </a:tc>
                <a:tc>
                  <a:txBody>
                    <a:bodyPr/>
                    <a:lstStyle/>
                    <a:p>
                      <a:pPr algn="l" fontAlgn="b"/>
                      <a:r>
                        <a:rPr lang="nl-NL" sz="1100" u="none" strike="noStrike">
                          <a:effectLst/>
                        </a:rPr>
                        <a:t>37 cm</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solidFill>
                      <a:srgbClr val="A5CA1A"/>
                    </a:solidFill>
                  </a:tcPr>
                </a:tc>
                <a:tc>
                  <a:txBody>
                    <a:bodyPr/>
                    <a:lstStyle/>
                    <a:p>
                      <a:pPr algn="ctr" fontAlgn="b"/>
                      <a:r>
                        <a:rPr lang="nl-NL" sz="1100" u="none" strike="noStrike">
                          <a:effectLst/>
                        </a:rPr>
                        <a:t>24</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solidFill>
                      <a:srgbClr val="A5CA1A"/>
                    </a:solidFill>
                  </a:tcPr>
                </a:tc>
                <a:tc>
                  <a:txBody>
                    <a:bodyPr/>
                    <a:lstStyle/>
                    <a:p>
                      <a:pPr algn="ctr" fontAlgn="b"/>
                      <a:r>
                        <a:rPr lang="nl-NL" sz="1100" u="none" strike="noStrike">
                          <a:effectLst/>
                        </a:rPr>
                        <a:t>100,0%</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solidFill>
                      <a:srgbClr val="A5CA1A"/>
                    </a:solidFill>
                  </a:tcPr>
                </a:tc>
                <a:extLst>
                  <a:ext uri="{0D108BD9-81ED-4DB2-BD59-A6C34878D82A}">
                    <a16:rowId xmlns:a16="http://schemas.microsoft.com/office/drawing/2014/main" val="1395843627"/>
                  </a:ext>
                </a:extLst>
              </a:tr>
              <a:tr h="252000">
                <a:tc>
                  <a:txBody>
                    <a:bodyPr/>
                    <a:lstStyle/>
                    <a:p>
                      <a:pPr algn="l" fontAlgn="b"/>
                      <a:r>
                        <a:rPr lang="nl-NL" sz="1100" u="none" strike="noStrike">
                          <a:effectLst/>
                        </a:rPr>
                        <a:t>Low</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solidFill>
                      <a:srgbClr val="A5CA1A"/>
                    </a:solidFill>
                  </a:tcPr>
                </a:tc>
                <a:tc>
                  <a:txBody>
                    <a:bodyPr/>
                    <a:lstStyle/>
                    <a:p>
                      <a:pPr algn="l" fontAlgn="b"/>
                      <a:r>
                        <a:rPr lang="nl-NL" sz="1100" u="none" strike="noStrike">
                          <a:effectLst/>
                        </a:rPr>
                        <a:t>1 cm</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solidFill>
                      <a:srgbClr val="A5CA1A"/>
                    </a:solidFill>
                  </a:tcPr>
                </a:tc>
                <a:tc>
                  <a:txBody>
                    <a:bodyPr/>
                    <a:lstStyle/>
                    <a:p>
                      <a:pPr algn="l" fontAlgn="b"/>
                      <a:r>
                        <a:rPr lang="nl-NL" sz="1100" u="none" strike="noStrike">
                          <a:effectLst/>
                        </a:rPr>
                        <a:t>60 Hz</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solidFill>
                      <a:srgbClr val="A5CA1A"/>
                    </a:solidFill>
                  </a:tcPr>
                </a:tc>
                <a:tc>
                  <a:txBody>
                    <a:bodyPr/>
                    <a:lstStyle/>
                    <a:p>
                      <a:pPr algn="l" fontAlgn="b"/>
                      <a:r>
                        <a:rPr lang="nl-NL" sz="1100" u="none" strike="noStrike">
                          <a:effectLst/>
                        </a:rPr>
                        <a:t>70 cm</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solidFill>
                      <a:srgbClr val="A5CA1A"/>
                    </a:solidFill>
                  </a:tcPr>
                </a:tc>
                <a:tc>
                  <a:txBody>
                    <a:bodyPr/>
                    <a:lstStyle/>
                    <a:p>
                      <a:pPr algn="ctr" fontAlgn="b"/>
                      <a:r>
                        <a:rPr lang="nl-NL" sz="1100" u="none" strike="noStrike">
                          <a:effectLst/>
                        </a:rPr>
                        <a:t>56</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solidFill>
                      <a:srgbClr val="A5CA1A"/>
                    </a:solidFill>
                  </a:tcPr>
                </a:tc>
                <a:tc>
                  <a:txBody>
                    <a:bodyPr/>
                    <a:lstStyle/>
                    <a:p>
                      <a:pPr algn="ctr" fontAlgn="b"/>
                      <a:r>
                        <a:rPr lang="nl-NL" sz="1100" u="none" strike="noStrike">
                          <a:effectLst/>
                        </a:rPr>
                        <a:t>98,2%</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solidFill>
                      <a:srgbClr val="A5CA1A"/>
                    </a:solidFill>
                  </a:tcPr>
                </a:tc>
                <a:extLst>
                  <a:ext uri="{0D108BD9-81ED-4DB2-BD59-A6C34878D82A}">
                    <a16:rowId xmlns:a16="http://schemas.microsoft.com/office/drawing/2014/main" val="412886620"/>
                  </a:ext>
                </a:extLst>
              </a:tr>
              <a:tr h="252000">
                <a:tc>
                  <a:txBody>
                    <a:bodyPr/>
                    <a:lstStyle/>
                    <a:p>
                      <a:pPr algn="l" fontAlgn="b"/>
                      <a:r>
                        <a:rPr lang="nl-NL" sz="1100" u="none" strike="noStrike">
                          <a:effectLst/>
                        </a:rPr>
                        <a:t>Low</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l" fontAlgn="b"/>
                      <a:r>
                        <a:rPr lang="nl-NL" sz="1100" u="none" strike="noStrike">
                          <a:effectLst/>
                        </a:rPr>
                        <a:t>1 cm</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l" fontAlgn="b"/>
                      <a:r>
                        <a:rPr lang="nl-NL" sz="1100" u="none" strike="noStrike">
                          <a:effectLst/>
                        </a:rPr>
                        <a:t>Varying</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l" fontAlgn="b"/>
                      <a:r>
                        <a:rPr lang="nl-NL" sz="1100" u="none" strike="noStrike">
                          <a:effectLst/>
                        </a:rPr>
                        <a:t>37 cm</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b"/>
                      <a:r>
                        <a:rPr lang="nl-NL" sz="1100" u="none" strike="noStrike">
                          <a:effectLst/>
                        </a:rPr>
                        <a:t>116</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b"/>
                      <a:r>
                        <a:rPr lang="nl-NL" sz="1100" u="none" strike="noStrike">
                          <a:effectLst/>
                        </a:rPr>
                        <a:t>84,5%</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95331552"/>
                  </a:ext>
                </a:extLst>
              </a:tr>
              <a:tr h="252000">
                <a:tc>
                  <a:txBody>
                    <a:bodyPr/>
                    <a:lstStyle/>
                    <a:p>
                      <a:pPr algn="l" fontAlgn="b"/>
                      <a:r>
                        <a:rPr lang="nl-NL" sz="1100" u="none" strike="noStrike">
                          <a:effectLst/>
                        </a:rPr>
                        <a:t>Low</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nl-NL" sz="1100" u="none" strike="noStrike">
                          <a:effectLst/>
                        </a:rPr>
                        <a:t>1 cm</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nl-NL" sz="1100" u="none" strike="noStrike">
                          <a:effectLst/>
                        </a:rPr>
                        <a:t>Varying</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nl-NL" sz="1100" u="none" strike="noStrike">
                          <a:effectLst/>
                        </a:rPr>
                        <a:t>70 cm</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nl-NL" sz="1100" u="none" strike="noStrike">
                          <a:effectLst/>
                        </a:rPr>
                        <a:t>115</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nl-NL" sz="1100" u="none" strike="noStrike">
                          <a:effectLst/>
                        </a:rPr>
                        <a:t>86,1%</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4409903"/>
                  </a:ext>
                </a:extLst>
              </a:tr>
              <a:tr h="252000">
                <a:tc>
                  <a:txBody>
                    <a:bodyPr/>
                    <a:lstStyle/>
                    <a:p>
                      <a:pPr algn="l" fontAlgn="b"/>
                      <a:r>
                        <a:rPr lang="nl-NL" sz="1100" u="none" strike="noStrike">
                          <a:effectLst/>
                        </a:rPr>
                        <a:t>Low</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solidFill>
                      <a:srgbClr val="FFC400"/>
                    </a:solidFill>
                  </a:tcPr>
                </a:tc>
                <a:tc>
                  <a:txBody>
                    <a:bodyPr/>
                    <a:lstStyle/>
                    <a:p>
                      <a:pPr algn="l" fontAlgn="b"/>
                      <a:r>
                        <a:rPr lang="nl-NL" sz="1100" u="none" strike="noStrike">
                          <a:effectLst/>
                        </a:rPr>
                        <a:t>1 cm</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solidFill>
                      <a:srgbClr val="FFC400"/>
                    </a:solidFill>
                  </a:tcPr>
                </a:tc>
                <a:tc>
                  <a:txBody>
                    <a:bodyPr/>
                    <a:lstStyle/>
                    <a:p>
                      <a:pPr algn="l" fontAlgn="b"/>
                      <a:r>
                        <a:rPr lang="nl-NL" sz="1100" u="none" strike="noStrike">
                          <a:effectLst/>
                        </a:rPr>
                        <a:t>195 Hz</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solidFill>
                      <a:srgbClr val="FFC400"/>
                    </a:solidFill>
                  </a:tcPr>
                </a:tc>
                <a:tc>
                  <a:txBody>
                    <a:bodyPr/>
                    <a:lstStyle/>
                    <a:p>
                      <a:pPr algn="l" fontAlgn="b"/>
                      <a:r>
                        <a:rPr lang="nl-NL" sz="1100" u="none" strike="noStrike">
                          <a:effectLst/>
                        </a:rPr>
                        <a:t>37 cm</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solidFill>
                      <a:srgbClr val="FFC400"/>
                    </a:solidFill>
                  </a:tcPr>
                </a:tc>
                <a:tc>
                  <a:txBody>
                    <a:bodyPr/>
                    <a:lstStyle/>
                    <a:p>
                      <a:pPr algn="ctr" fontAlgn="b"/>
                      <a:r>
                        <a:rPr lang="nl-NL" sz="1100" u="none" strike="noStrike">
                          <a:effectLst/>
                        </a:rPr>
                        <a:t>184</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solidFill>
                      <a:srgbClr val="FFC400"/>
                    </a:solidFill>
                  </a:tcPr>
                </a:tc>
                <a:tc>
                  <a:txBody>
                    <a:bodyPr/>
                    <a:lstStyle/>
                    <a:p>
                      <a:pPr algn="ctr" fontAlgn="b"/>
                      <a:r>
                        <a:rPr lang="nl-NL" sz="1100" u="none" strike="noStrike">
                          <a:effectLst/>
                        </a:rPr>
                        <a:t>57,6%</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solidFill>
                      <a:srgbClr val="FFC400"/>
                    </a:solidFill>
                  </a:tcPr>
                </a:tc>
                <a:extLst>
                  <a:ext uri="{0D108BD9-81ED-4DB2-BD59-A6C34878D82A}">
                    <a16:rowId xmlns:a16="http://schemas.microsoft.com/office/drawing/2014/main" val="514810089"/>
                  </a:ext>
                </a:extLst>
              </a:tr>
              <a:tr h="252000">
                <a:tc>
                  <a:txBody>
                    <a:bodyPr/>
                    <a:lstStyle/>
                    <a:p>
                      <a:pPr algn="l" fontAlgn="b"/>
                      <a:r>
                        <a:rPr lang="nl-NL" sz="1100" u="none" strike="noStrike">
                          <a:effectLst/>
                        </a:rPr>
                        <a:t>Low</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solidFill>
                      <a:srgbClr val="FFC400"/>
                    </a:solidFill>
                  </a:tcPr>
                </a:tc>
                <a:tc>
                  <a:txBody>
                    <a:bodyPr/>
                    <a:lstStyle/>
                    <a:p>
                      <a:pPr algn="l" fontAlgn="b"/>
                      <a:r>
                        <a:rPr lang="nl-NL" sz="1100" u="none" strike="noStrike">
                          <a:effectLst/>
                        </a:rPr>
                        <a:t>1 cm</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solidFill>
                      <a:srgbClr val="FFC400"/>
                    </a:solidFill>
                  </a:tcPr>
                </a:tc>
                <a:tc>
                  <a:txBody>
                    <a:bodyPr/>
                    <a:lstStyle/>
                    <a:p>
                      <a:pPr algn="l" fontAlgn="b"/>
                      <a:r>
                        <a:rPr lang="nl-NL" sz="1100" u="none" strike="noStrike">
                          <a:effectLst/>
                        </a:rPr>
                        <a:t>220 Hz</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solidFill>
                      <a:srgbClr val="FFC400"/>
                    </a:solidFill>
                  </a:tcPr>
                </a:tc>
                <a:tc>
                  <a:txBody>
                    <a:bodyPr/>
                    <a:lstStyle/>
                    <a:p>
                      <a:pPr algn="l" fontAlgn="b"/>
                      <a:r>
                        <a:rPr lang="nl-NL" sz="1100" u="none" strike="noStrike">
                          <a:effectLst/>
                        </a:rPr>
                        <a:t>70 cm</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solidFill>
                      <a:srgbClr val="FFC400"/>
                    </a:solidFill>
                  </a:tcPr>
                </a:tc>
                <a:tc>
                  <a:txBody>
                    <a:bodyPr/>
                    <a:lstStyle/>
                    <a:p>
                      <a:pPr algn="ctr" fontAlgn="b"/>
                      <a:r>
                        <a:rPr lang="nl-NL" sz="1100" u="none" strike="noStrike">
                          <a:effectLst/>
                        </a:rPr>
                        <a:t>209</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solidFill>
                      <a:srgbClr val="FFC400"/>
                    </a:solidFill>
                  </a:tcPr>
                </a:tc>
                <a:tc>
                  <a:txBody>
                    <a:bodyPr/>
                    <a:lstStyle/>
                    <a:p>
                      <a:pPr algn="ctr" fontAlgn="b"/>
                      <a:r>
                        <a:rPr lang="nl-NL" sz="1100" u="none" strike="noStrike">
                          <a:effectLst/>
                        </a:rPr>
                        <a:t>49,3%</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solidFill>
                      <a:srgbClr val="FFC400"/>
                    </a:solidFill>
                  </a:tcPr>
                </a:tc>
                <a:extLst>
                  <a:ext uri="{0D108BD9-81ED-4DB2-BD59-A6C34878D82A}">
                    <a16:rowId xmlns:a16="http://schemas.microsoft.com/office/drawing/2014/main" val="1145232807"/>
                  </a:ext>
                </a:extLst>
              </a:tr>
            </a:tbl>
          </a:graphicData>
        </a:graphic>
      </p:graphicFrame>
      <p:sp>
        <p:nvSpPr>
          <p:cNvPr id="4" name="Content Placeholder 1">
            <a:extLst>
              <a:ext uri="{FF2B5EF4-FFF2-40B4-BE49-F238E27FC236}">
                <a16:creationId xmlns:a16="http://schemas.microsoft.com/office/drawing/2014/main" id="{232AC05B-3566-481B-9883-C587A9AE750A}"/>
              </a:ext>
            </a:extLst>
          </p:cNvPr>
          <p:cNvSpPr txBox="1">
            <a:spLocks/>
          </p:cNvSpPr>
          <p:nvPr/>
        </p:nvSpPr>
        <p:spPr>
          <a:xfrm>
            <a:off x="1772404" y="1200150"/>
            <a:ext cx="7090513" cy="361555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Low light condition </a:t>
            </a:r>
            <a:r>
              <a:rPr lang="en-US">
                <a:sym typeface="Wingdings" panose="05000000000000000000" pitchFamily="2" charset="2"/>
              </a:rPr>
              <a:t> decrease speed</a:t>
            </a:r>
            <a:endParaRPr lang="nl-NL"/>
          </a:p>
        </p:txBody>
      </p:sp>
    </p:spTree>
    <p:extLst>
      <p:ext uri="{BB962C8B-B14F-4D97-AF65-F5344CB8AC3E}">
        <p14:creationId xmlns:p14="http://schemas.microsoft.com/office/powerpoint/2010/main" val="19977246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61E70-F63B-4872-97DB-AAE21631C185}"/>
              </a:ext>
            </a:extLst>
          </p:cNvPr>
          <p:cNvSpPr>
            <a:spLocks noGrp="1"/>
          </p:cNvSpPr>
          <p:nvPr>
            <p:ph type="title"/>
          </p:nvPr>
        </p:nvSpPr>
        <p:spPr/>
        <p:txBody>
          <a:bodyPr/>
          <a:lstStyle/>
          <a:p>
            <a:r>
              <a:rPr lang="en-US"/>
              <a:t>Conclusion</a:t>
            </a:r>
            <a:endParaRPr lang="nl-NL"/>
          </a:p>
        </p:txBody>
      </p:sp>
      <p:sp>
        <p:nvSpPr>
          <p:cNvPr id="3" name="Content Placeholder 2">
            <a:extLst>
              <a:ext uri="{FF2B5EF4-FFF2-40B4-BE49-F238E27FC236}">
                <a16:creationId xmlns:a16="http://schemas.microsoft.com/office/drawing/2014/main" id="{FF260922-32A8-4457-BB08-AC58339AC379}"/>
              </a:ext>
            </a:extLst>
          </p:cNvPr>
          <p:cNvSpPr>
            <a:spLocks noGrp="1"/>
          </p:cNvSpPr>
          <p:nvPr>
            <p:ph idx="1"/>
          </p:nvPr>
        </p:nvSpPr>
        <p:spPr/>
        <p:txBody>
          <a:bodyPr/>
          <a:lstStyle/>
          <a:p>
            <a:pPr>
              <a:buFont typeface="Wingdings" panose="05000000000000000000" pitchFamily="2" charset="2"/>
              <a:buChar char="ü"/>
            </a:pPr>
            <a:r>
              <a:rPr lang="en-US" dirty="0"/>
              <a:t>Testbed</a:t>
            </a:r>
          </a:p>
          <a:p>
            <a:pPr>
              <a:buFont typeface="Wingdings" panose="05000000000000000000" pitchFamily="2" charset="2"/>
              <a:buChar char="ü"/>
            </a:pPr>
            <a:r>
              <a:rPr lang="en-US" dirty="0"/>
              <a:t>Simulation tools</a:t>
            </a:r>
          </a:p>
          <a:p>
            <a:pPr>
              <a:buFont typeface="Wingdings" panose="05000000000000000000" pitchFamily="2" charset="2"/>
              <a:buChar char="ü"/>
            </a:pPr>
            <a:r>
              <a:rPr lang="en-US" dirty="0"/>
              <a:t>Evaluated the model</a:t>
            </a:r>
          </a:p>
          <a:p>
            <a:pPr>
              <a:buFont typeface="Wingdings" panose="05000000000000000000" pitchFamily="2" charset="2"/>
              <a:buChar char="ü"/>
            </a:pPr>
            <a:r>
              <a:rPr lang="en-US" dirty="0"/>
              <a:t>It works</a:t>
            </a:r>
            <a:endParaRPr lang="nl-NL" dirty="0"/>
          </a:p>
        </p:txBody>
      </p:sp>
    </p:spTree>
    <p:extLst>
      <p:ext uri="{BB962C8B-B14F-4D97-AF65-F5344CB8AC3E}">
        <p14:creationId xmlns:p14="http://schemas.microsoft.com/office/powerpoint/2010/main" val="39141125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future</a:t>
            </a:r>
            <a:endParaRPr lang="en-US" dirty="0"/>
          </a:p>
        </p:txBody>
      </p:sp>
      <p:pic>
        <p:nvPicPr>
          <p:cNvPr id="5" name="Content Placeholder 4">
            <a:extLst>
              <a:ext uri="{FF2B5EF4-FFF2-40B4-BE49-F238E27FC236}">
                <a16:creationId xmlns:a16="http://schemas.microsoft.com/office/drawing/2014/main" id="{8ACE628E-F1C0-49AD-A502-E74A97C26C70}"/>
              </a:ext>
            </a:extLst>
          </p:cNvPr>
          <p:cNvPicPr>
            <a:picLocks noGrp="1" noChangeAspect="1"/>
          </p:cNvPicPr>
          <p:nvPr>
            <p:ph idx="1"/>
          </p:nvPr>
        </p:nvPicPr>
        <p:blipFill>
          <a:blip r:embed="rId3"/>
          <a:stretch>
            <a:fillRect/>
          </a:stretch>
        </p:blipFill>
        <p:spPr>
          <a:xfrm>
            <a:off x="1763714" y="1731140"/>
            <a:ext cx="7105648" cy="2424169"/>
          </a:xfrm>
        </p:spPr>
      </p:pic>
    </p:spTree>
    <p:extLst>
      <p:ext uri="{BB962C8B-B14F-4D97-AF65-F5344CB8AC3E}">
        <p14:creationId xmlns:p14="http://schemas.microsoft.com/office/powerpoint/2010/main" val="2023417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Elective courses</a:t>
            </a:r>
          </a:p>
        </p:txBody>
      </p:sp>
      <p:sp>
        <p:nvSpPr>
          <p:cNvPr id="8" name="Tijdelijke aanduiding voor inhoud 7">
            <a:extLst>
              <a:ext uri="{FF2B5EF4-FFF2-40B4-BE49-F238E27FC236}">
                <a16:creationId xmlns:a16="http://schemas.microsoft.com/office/drawing/2014/main" id="{97FE6C06-9A4E-47ED-A684-E108CADA73EA}"/>
              </a:ext>
            </a:extLst>
          </p:cNvPr>
          <p:cNvSpPr>
            <a:spLocks noGrp="1"/>
          </p:cNvSpPr>
          <p:nvPr>
            <p:ph idx="1"/>
          </p:nvPr>
        </p:nvSpPr>
        <p:spPr/>
        <p:txBody>
          <a:bodyPr>
            <a:normAutofit/>
          </a:bodyPr>
          <a:lstStyle/>
          <a:p>
            <a:r>
              <a:rPr lang="nl-NL" sz="2400" dirty="0"/>
              <a:t>IN4073 Embedded Real Time Systems</a:t>
            </a:r>
          </a:p>
          <a:p>
            <a:r>
              <a:rPr lang="nl-NL" sz="2400" dirty="0"/>
              <a:t>IN4026 Parallel </a:t>
            </a:r>
            <a:r>
              <a:rPr lang="nl-NL" sz="2400" dirty="0" err="1"/>
              <a:t>Algorithms</a:t>
            </a:r>
            <a:r>
              <a:rPr lang="nl-NL" sz="2400" dirty="0"/>
              <a:t> &amp; Computers</a:t>
            </a:r>
          </a:p>
          <a:p>
            <a:r>
              <a:rPr lang="nl-NL" sz="2400" dirty="0"/>
              <a:t>IN4254 Smart Phone </a:t>
            </a:r>
            <a:r>
              <a:rPr lang="nl-NL" sz="2400" dirty="0" err="1"/>
              <a:t>Sensing</a:t>
            </a:r>
            <a:endParaRPr lang="nl-NL" sz="2400" dirty="0"/>
          </a:p>
          <a:p>
            <a:r>
              <a:rPr lang="nl-NL" sz="2400" dirty="0" err="1"/>
              <a:t>Internship</a:t>
            </a:r>
            <a:r>
              <a:rPr lang="nl-NL" sz="2400" dirty="0"/>
              <a:t> @TNO: </a:t>
            </a:r>
            <a:r>
              <a:rPr lang="nl-NL" sz="2400" dirty="0" err="1"/>
              <a:t>hacking</a:t>
            </a:r>
            <a:r>
              <a:rPr lang="nl-NL" sz="2400" dirty="0"/>
              <a:t> Android </a:t>
            </a:r>
            <a:r>
              <a:rPr lang="nl-NL" sz="2400" dirty="0" err="1"/>
              <a:t>connections</a:t>
            </a:r>
            <a:endParaRPr lang="nl-NL" sz="2400" dirty="0"/>
          </a:p>
          <a:p>
            <a:r>
              <a:rPr lang="nl-NL" sz="2400" dirty="0"/>
              <a:t>ET4170 Computer </a:t>
            </a:r>
            <a:r>
              <a:rPr lang="nl-NL" sz="2400" dirty="0" err="1"/>
              <a:t>Arithmetic</a:t>
            </a:r>
            <a:endParaRPr lang="nl-NL" sz="2400" dirty="0"/>
          </a:p>
          <a:p>
            <a:r>
              <a:rPr lang="nl-NL" sz="2400" dirty="0"/>
              <a:t>ET4171 Processor Design Project</a:t>
            </a:r>
          </a:p>
          <a:p>
            <a:r>
              <a:rPr lang="nl-NL" sz="2400" dirty="0"/>
              <a:t>ET4394 Wireless Networking</a:t>
            </a:r>
          </a:p>
        </p:txBody>
      </p:sp>
    </p:spTree>
    <p:extLst>
      <p:ext uri="{BB962C8B-B14F-4D97-AF65-F5344CB8AC3E}">
        <p14:creationId xmlns:p14="http://schemas.microsoft.com/office/powerpoint/2010/main" val="40872052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State of the art</a:t>
            </a:r>
            <a:endParaRPr lang="en-US" dirty="0"/>
          </a:p>
        </p:txBody>
      </p:sp>
      <p:sp>
        <p:nvSpPr>
          <p:cNvPr id="3" name="Content Placeholder 2"/>
          <p:cNvSpPr>
            <a:spLocks noGrp="1"/>
          </p:cNvSpPr>
          <p:nvPr>
            <p:ph idx="1"/>
          </p:nvPr>
        </p:nvSpPr>
        <p:spPr/>
        <p:txBody>
          <a:bodyPr>
            <a:normAutofit/>
          </a:bodyPr>
          <a:lstStyle/>
          <a:p>
            <a:r>
              <a:rPr lang="nl-NL" sz="2400">
                <a:effectLst>
                  <a:glow rad="304800">
                    <a:schemeClr val="bg1"/>
                  </a:glow>
                </a:effectLst>
              </a:rPr>
              <a:t>Proof of concept was already made</a:t>
            </a:r>
          </a:p>
        </p:txBody>
      </p:sp>
      <p:pic>
        <p:nvPicPr>
          <p:cNvPr id="5" name="Picture 4">
            <a:extLst>
              <a:ext uri="{FF2B5EF4-FFF2-40B4-BE49-F238E27FC236}">
                <a16:creationId xmlns:a16="http://schemas.microsoft.com/office/drawing/2014/main" id="{33A420A5-23C6-4030-BF1C-A3C7B092F894}"/>
              </a:ext>
            </a:extLst>
          </p:cNvPr>
          <p:cNvPicPr>
            <a:picLocks noChangeAspect="1"/>
          </p:cNvPicPr>
          <p:nvPr/>
        </p:nvPicPr>
        <p:blipFill>
          <a:blip r:embed="rId3"/>
          <a:stretch>
            <a:fillRect/>
          </a:stretch>
        </p:blipFill>
        <p:spPr>
          <a:xfrm>
            <a:off x="5805771" y="1774388"/>
            <a:ext cx="2841435" cy="2911884"/>
          </a:xfrm>
          <a:prstGeom prst="rect">
            <a:avLst/>
          </a:prstGeom>
        </p:spPr>
      </p:pic>
      <p:pic>
        <p:nvPicPr>
          <p:cNvPr id="7" name="Picture 6">
            <a:extLst>
              <a:ext uri="{FF2B5EF4-FFF2-40B4-BE49-F238E27FC236}">
                <a16:creationId xmlns:a16="http://schemas.microsoft.com/office/drawing/2014/main" id="{9DB99B18-13FE-492C-BD81-45EBFC6BCD53}"/>
              </a:ext>
            </a:extLst>
          </p:cNvPr>
          <p:cNvPicPr>
            <a:picLocks noChangeAspect="1"/>
          </p:cNvPicPr>
          <p:nvPr/>
        </p:nvPicPr>
        <p:blipFill>
          <a:blip r:embed="rId4"/>
          <a:stretch>
            <a:fillRect/>
          </a:stretch>
        </p:blipFill>
        <p:spPr>
          <a:xfrm>
            <a:off x="2198356" y="2203941"/>
            <a:ext cx="2690168" cy="1493490"/>
          </a:xfrm>
          <a:prstGeom prst="rect">
            <a:avLst/>
          </a:prstGeom>
        </p:spPr>
      </p:pic>
      <p:pic>
        <p:nvPicPr>
          <p:cNvPr id="8" name="Picture 7">
            <a:extLst>
              <a:ext uri="{FF2B5EF4-FFF2-40B4-BE49-F238E27FC236}">
                <a16:creationId xmlns:a16="http://schemas.microsoft.com/office/drawing/2014/main" id="{1ED8E192-AFFC-4B44-884C-FBFD6BBA2CBB}"/>
              </a:ext>
            </a:extLst>
          </p:cNvPr>
          <p:cNvPicPr>
            <a:picLocks noChangeAspect="1"/>
          </p:cNvPicPr>
          <p:nvPr/>
        </p:nvPicPr>
        <p:blipFill>
          <a:blip r:embed="rId5"/>
          <a:stretch>
            <a:fillRect/>
          </a:stretch>
        </p:blipFill>
        <p:spPr>
          <a:xfrm>
            <a:off x="2198355" y="3930341"/>
            <a:ext cx="2646857" cy="892852"/>
          </a:xfrm>
          <a:prstGeom prst="rect">
            <a:avLst/>
          </a:prstGeom>
        </p:spPr>
      </p:pic>
    </p:spTree>
    <p:extLst>
      <p:ext uri="{BB962C8B-B14F-4D97-AF65-F5344CB8AC3E}">
        <p14:creationId xmlns:p14="http://schemas.microsoft.com/office/powerpoint/2010/main" val="17878366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9702F-F9CE-4101-A186-2E9E664E94AD}"/>
              </a:ext>
            </a:extLst>
          </p:cNvPr>
          <p:cNvSpPr>
            <a:spLocks noGrp="1"/>
          </p:cNvSpPr>
          <p:nvPr>
            <p:ph type="title"/>
          </p:nvPr>
        </p:nvSpPr>
        <p:spPr/>
        <p:txBody>
          <a:bodyPr/>
          <a:lstStyle/>
          <a:p>
            <a:r>
              <a:rPr lang="en-US"/>
              <a:t>Optical model</a:t>
            </a:r>
            <a:endParaRPr lang="nl-NL"/>
          </a:p>
        </p:txBody>
      </p:sp>
      <p:sp>
        <p:nvSpPr>
          <p:cNvPr id="3" name="Content Placeholder 2">
            <a:extLst>
              <a:ext uri="{FF2B5EF4-FFF2-40B4-BE49-F238E27FC236}">
                <a16:creationId xmlns:a16="http://schemas.microsoft.com/office/drawing/2014/main" id="{4249E23B-BAED-44DB-845C-D809CB38DB67}"/>
              </a:ext>
            </a:extLst>
          </p:cNvPr>
          <p:cNvSpPr>
            <a:spLocks noGrp="1"/>
          </p:cNvSpPr>
          <p:nvPr>
            <p:ph idx="1"/>
          </p:nvPr>
        </p:nvSpPr>
        <p:spPr/>
        <p:txBody>
          <a:bodyPr/>
          <a:lstStyle/>
          <a:p>
            <a:r>
              <a:rPr lang="en-US"/>
              <a:t>Subdivide object in a grid</a:t>
            </a:r>
          </a:p>
          <a:p>
            <a:r>
              <a:rPr lang="en-US"/>
              <a:t>Simulate light rays from each square</a:t>
            </a:r>
          </a:p>
          <a:p>
            <a:r>
              <a:rPr lang="en-US"/>
              <a:t>Check the contribution of each square</a:t>
            </a:r>
            <a:endParaRPr lang="nl-NL"/>
          </a:p>
        </p:txBody>
      </p:sp>
      <p:pic>
        <p:nvPicPr>
          <p:cNvPr id="5" name="Content Placeholder 4">
            <a:extLst>
              <a:ext uri="{FF2B5EF4-FFF2-40B4-BE49-F238E27FC236}">
                <a16:creationId xmlns:a16="http://schemas.microsoft.com/office/drawing/2014/main" id="{433EDED9-0134-423E-8C68-D80DA17AEA0C}"/>
              </a:ext>
            </a:extLst>
          </p:cNvPr>
          <p:cNvPicPr>
            <a:picLocks noChangeAspect="1"/>
          </p:cNvPicPr>
          <p:nvPr/>
        </p:nvPicPr>
        <p:blipFill>
          <a:blip r:embed="rId3"/>
          <a:stretch>
            <a:fillRect/>
          </a:stretch>
        </p:blipFill>
        <p:spPr>
          <a:xfrm>
            <a:off x="3956721" y="2791969"/>
            <a:ext cx="3010162" cy="1575632"/>
          </a:xfrm>
          <a:prstGeom prst="rect">
            <a:avLst/>
          </a:prstGeom>
        </p:spPr>
      </p:pic>
    </p:spTree>
    <p:extLst>
      <p:ext uri="{BB962C8B-B14F-4D97-AF65-F5344CB8AC3E}">
        <p14:creationId xmlns:p14="http://schemas.microsoft.com/office/powerpoint/2010/main" val="1203580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C23DB-5A4A-40DE-9F1F-32A277A7C70E}"/>
              </a:ext>
            </a:extLst>
          </p:cNvPr>
          <p:cNvSpPr>
            <a:spLocks noGrp="1"/>
          </p:cNvSpPr>
          <p:nvPr>
            <p:ph type="title"/>
          </p:nvPr>
        </p:nvSpPr>
        <p:spPr/>
        <p:txBody>
          <a:bodyPr/>
          <a:lstStyle/>
          <a:p>
            <a:r>
              <a:rPr lang="en-US"/>
              <a:t>Decoding challenges</a:t>
            </a:r>
            <a:endParaRPr lang="nl-NL"/>
          </a:p>
        </p:txBody>
      </p:sp>
      <p:sp>
        <p:nvSpPr>
          <p:cNvPr id="4" name="Content Placeholder 3">
            <a:extLst>
              <a:ext uri="{FF2B5EF4-FFF2-40B4-BE49-F238E27FC236}">
                <a16:creationId xmlns:a16="http://schemas.microsoft.com/office/drawing/2014/main" id="{DEED7DE7-4342-48E9-BA7E-E941F0B18DBB}"/>
              </a:ext>
            </a:extLst>
          </p:cNvPr>
          <p:cNvSpPr>
            <a:spLocks noGrp="1"/>
          </p:cNvSpPr>
          <p:nvPr>
            <p:ph idx="1"/>
          </p:nvPr>
        </p:nvSpPr>
        <p:spPr/>
        <p:txBody>
          <a:bodyPr/>
          <a:lstStyle/>
          <a:p>
            <a:r>
              <a:rPr lang="en-US"/>
              <a:t>Object/signal speed is unknown</a:t>
            </a:r>
          </a:p>
          <a:p>
            <a:r>
              <a:rPr lang="en-US"/>
              <a:t>Object/signal speed can fluctuate</a:t>
            </a:r>
          </a:p>
          <a:p>
            <a:r>
              <a:rPr lang="en-US"/>
              <a:t>Illumination can change</a:t>
            </a:r>
            <a:endParaRPr lang="nl-NL"/>
          </a:p>
        </p:txBody>
      </p:sp>
      <p:pic>
        <p:nvPicPr>
          <p:cNvPr id="5" name="Picture 4">
            <a:extLst>
              <a:ext uri="{FF2B5EF4-FFF2-40B4-BE49-F238E27FC236}">
                <a16:creationId xmlns:a16="http://schemas.microsoft.com/office/drawing/2014/main" id="{C33F7EA7-8A69-4739-AD5E-AE4134F3CA28}"/>
              </a:ext>
            </a:extLst>
          </p:cNvPr>
          <p:cNvPicPr>
            <a:picLocks noChangeAspect="1"/>
          </p:cNvPicPr>
          <p:nvPr/>
        </p:nvPicPr>
        <p:blipFill>
          <a:blip r:embed="rId3"/>
          <a:stretch>
            <a:fillRect/>
          </a:stretch>
        </p:blipFill>
        <p:spPr>
          <a:xfrm>
            <a:off x="3214015" y="2950951"/>
            <a:ext cx="2715969" cy="2043948"/>
          </a:xfrm>
          <a:prstGeom prst="rect">
            <a:avLst/>
          </a:prstGeom>
        </p:spPr>
      </p:pic>
    </p:spTree>
    <p:extLst>
      <p:ext uri="{BB962C8B-B14F-4D97-AF65-F5344CB8AC3E}">
        <p14:creationId xmlns:p14="http://schemas.microsoft.com/office/powerpoint/2010/main" val="10248873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C23DB-5A4A-40DE-9F1F-32A277A7C70E}"/>
              </a:ext>
            </a:extLst>
          </p:cNvPr>
          <p:cNvSpPr>
            <a:spLocks noGrp="1"/>
          </p:cNvSpPr>
          <p:nvPr>
            <p:ph type="title"/>
          </p:nvPr>
        </p:nvSpPr>
        <p:spPr/>
        <p:txBody>
          <a:bodyPr/>
          <a:lstStyle/>
          <a:p>
            <a:r>
              <a:rPr lang="en-US"/>
              <a:t>Decoding challenge: speed</a:t>
            </a:r>
            <a:endParaRPr lang="nl-NL"/>
          </a:p>
        </p:txBody>
      </p:sp>
      <p:sp>
        <p:nvSpPr>
          <p:cNvPr id="4" name="Content Placeholder 3">
            <a:extLst>
              <a:ext uri="{FF2B5EF4-FFF2-40B4-BE49-F238E27FC236}">
                <a16:creationId xmlns:a16="http://schemas.microsoft.com/office/drawing/2014/main" id="{DEED7DE7-4342-48E9-BA7E-E941F0B18DBB}"/>
              </a:ext>
            </a:extLst>
          </p:cNvPr>
          <p:cNvSpPr>
            <a:spLocks noGrp="1"/>
          </p:cNvSpPr>
          <p:nvPr>
            <p:ph idx="1"/>
          </p:nvPr>
        </p:nvSpPr>
        <p:spPr/>
        <p:txBody>
          <a:bodyPr/>
          <a:lstStyle/>
          <a:p>
            <a:pPr>
              <a:buFont typeface="Arial" panose="020B0604020202020204" pitchFamily="34" charset="0"/>
              <a:buChar char="×"/>
            </a:pPr>
            <a:r>
              <a:rPr lang="en-US"/>
              <a:t>Normal signal decoders</a:t>
            </a:r>
          </a:p>
        </p:txBody>
      </p:sp>
      <p:pic>
        <p:nvPicPr>
          <p:cNvPr id="5" name="Picture 4">
            <a:extLst>
              <a:ext uri="{FF2B5EF4-FFF2-40B4-BE49-F238E27FC236}">
                <a16:creationId xmlns:a16="http://schemas.microsoft.com/office/drawing/2014/main" id="{776A0990-34C9-4176-9571-1D7877D61D1D}"/>
              </a:ext>
            </a:extLst>
          </p:cNvPr>
          <p:cNvPicPr>
            <a:picLocks noChangeAspect="1"/>
          </p:cNvPicPr>
          <p:nvPr/>
        </p:nvPicPr>
        <p:blipFill rotWithShape="1">
          <a:blip r:embed="rId3"/>
          <a:srcRect t="6057"/>
          <a:stretch/>
        </p:blipFill>
        <p:spPr>
          <a:xfrm>
            <a:off x="1822793" y="2571750"/>
            <a:ext cx="2743575" cy="1476203"/>
          </a:xfrm>
          <a:prstGeom prst="rect">
            <a:avLst/>
          </a:prstGeom>
        </p:spPr>
      </p:pic>
      <p:pic>
        <p:nvPicPr>
          <p:cNvPr id="8" name="Picture 7">
            <a:extLst>
              <a:ext uri="{FF2B5EF4-FFF2-40B4-BE49-F238E27FC236}">
                <a16:creationId xmlns:a16="http://schemas.microsoft.com/office/drawing/2014/main" id="{3F25D7AE-AD66-459D-804F-B54FB6ADC454}"/>
              </a:ext>
            </a:extLst>
          </p:cNvPr>
          <p:cNvPicPr>
            <a:picLocks noChangeAspect="1"/>
          </p:cNvPicPr>
          <p:nvPr/>
        </p:nvPicPr>
        <p:blipFill>
          <a:blip r:embed="rId4"/>
          <a:stretch>
            <a:fillRect/>
          </a:stretch>
        </p:blipFill>
        <p:spPr>
          <a:xfrm>
            <a:off x="4805043" y="2571750"/>
            <a:ext cx="3812845" cy="1479231"/>
          </a:xfrm>
          <a:prstGeom prst="rect">
            <a:avLst/>
          </a:prstGeom>
        </p:spPr>
      </p:pic>
    </p:spTree>
    <p:extLst>
      <p:ext uri="{BB962C8B-B14F-4D97-AF65-F5344CB8AC3E}">
        <p14:creationId xmlns:p14="http://schemas.microsoft.com/office/powerpoint/2010/main" val="29768790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C23DB-5A4A-40DE-9F1F-32A277A7C70E}"/>
              </a:ext>
            </a:extLst>
          </p:cNvPr>
          <p:cNvSpPr>
            <a:spLocks noGrp="1"/>
          </p:cNvSpPr>
          <p:nvPr>
            <p:ph type="title"/>
          </p:nvPr>
        </p:nvSpPr>
        <p:spPr/>
        <p:txBody>
          <a:bodyPr/>
          <a:lstStyle/>
          <a:p>
            <a:r>
              <a:rPr lang="en-US"/>
              <a:t>Decoding challenge: speed</a:t>
            </a:r>
            <a:endParaRPr lang="nl-NL"/>
          </a:p>
        </p:txBody>
      </p:sp>
      <p:sp>
        <p:nvSpPr>
          <p:cNvPr id="4" name="Content Placeholder 3">
            <a:extLst>
              <a:ext uri="{FF2B5EF4-FFF2-40B4-BE49-F238E27FC236}">
                <a16:creationId xmlns:a16="http://schemas.microsoft.com/office/drawing/2014/main" id="{DEED7DE7-4342-48E9-BA7E-E941F0B18DBB}"/>
              </a:ext>
            </a:extLst>
          </p:cNvPr>
          <p:cNvSpPr>
            <a:spLocks noGrp="1"/>
          </p:cNvSpPr>
          <p:nvPr>
            <p:ph idx="1"/>
          </p:nvPr>
        </p:nvSpPr>
        <p:spPr/>
        <p:txBody>
          <a:bodyPr/>
          <a:lstStyle/>
          <a:p>
            <a:pPr>
              <a:buFont typeface="Arial" panose="020B0604020202020204" pitchFamily="34" charset="0"/>
              <a:buChar char="×"/>
            </a:pPr>
            <a:r>
              <a:rPr lang="en-US"/>
              <a:t>Normal signal decoders</a:t>
            </a:r>
          </a:p>
          <a:p>
            <a:pPr>
              <a:buFont typeface="Wingdings" panose="05000000000000000000" pitchFamily="2" charset="2"/>
              <a:buChar char="ü"/>
            </a:pPr>
            <a:r>
              <a:rPr lang="en-US"/>
              <a:t>Look at barcode scanners</a:t>
            </a:r>
            <a:endParaRPr lang="nl-NL"/>
          </a:p>
        </p:txBody>
      </p:sp>
      <p:pic>
        <p:nvPicPr>
          <p:cNvPr id="6" name="Picture 5">
            <a:extLst>
              <a:ext uri="{FF2B5EF4-FFF2-40B4-BE49-F238E27FC236}">
                <a16:creationId xmlns:a16="http://schemas.microsoft.com/office/drawing/2014/main" id="{52884BFE-6B69-41D8-BF20-5983490FB36A}"/>
              </a:ext>
            </a:extLst>
          </p:cNvPr>
          <p:cNvPicPr>
            <a:picLocks noChangeAspect="1"/>
          </p:cNvPicPr>
          <p:nvPr/>
        </p:nvPicPr>
        <p:blipFill>
          <a:blip r:embed="rId3"/>
          <a:stretch>
            <a:fillRect/>
          </a:stretch>
        </p:blipFill>
        <p:spPr>
          <a:xfrm>
            <a:off x="3304361" y="2571750"/>
            <a:ext cx="4023953" cy="1550759"/>
          </a:xfrm>
          <a:prstGeom prst="rect">
            <a:avLst/>
          </a:prstGeom>
        </p:spPr>
      </p:pic>
    </p:spTree>
    <p:extLst>
      <p:ext uri="{BB962C8B-B14F-4D97-AF65-F5344CB8AC3E}">
        <p14:creationId xmlns:p14="http://schemas.microsoft.com/office/powerpoint/2010/main" val="17290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C23DB-5A4A-40DE-9F1F-32A277A7C70E}"/>
              </a:ext>
            </a:extLst>
          </p:cNvPr>
          <p:cNvSpPr>
            <a:spLocks noGrp="1"/>
          </p:cNvSpPr>
          <p:nvPr>
            <p:ph type="title"/>
          </p:nvPr>
        </p:nvSpPr>
        <p:spPr/>
        <p:txBody>
          <a:bodyPr/>
          <a:lstStyle/>
          <a:p>
            <a:r>
              <a:rPr lang="en-US"/>
              <a:t>Decoding algorithm</a:t>
            </a:r>
            <a:endParaRPr lang="nl-NL"/>
          </a:p>
        </p:txBody>
      </p:sp>
      <p:pic>
        <p:nvPicPr>
          <p:cNvPr id="5" name="Content Placeholder 4">
            <a:extLst>
              <a:ext uri="{FF2B5EF4-FFF2-40B4-BE49-F238E27FC236}">
                <a16:creationId xmlns:a16="http://schemas.microsoft.com/office/drawing/2014/main" id="{4B21E086-277B-4A3E-80DD-A5A8E465347E}"/>
              </a:ext>
            </a:extLst>
          </p:cNvPr>
          <p:cNvPicPr>
            <a:picLocks noGrp="1" noChangeAspect="1"/>
          </p:cNvPicPr>
          <p:nvPr>
            <p:ph idx="1"/>
          </p:nvPr>
        </p:nvPicPr>
        <p:blipFill>
          <a:blip r:embed="rId3"/>
          <a:stretch>
            <a:fillRect/>
          </a:stretch>
        </p:blipFill>
        <p:spPr>
          <a:xfrm>
            <a:off x="3888418" y="1819286"/>
            <a:ext cx="3642935" cy="2867014"/>
          </a:xfrm>
        </p:spPr>
      </p:pic>
      <p:sp>
        <p:nvSpPr>
          <p:cNvPr id="4" name="Content Placeholder 2">
            <a:extLst>
              <a:ext uri="{FF2B5EF4-FFF2-40B4-BE49-F238E27FC236}">
                <a16:creationId xmlns:a16="http://schemas.microsoft.com/office/drawing/2014/main" id="{741626A9-7E3A-45E7-A703-54095FC6CD9B}"/>
              </a:ext>
            </a:extLst>
          </p:cNvPr>
          <p:cNvSpPr txBox="1">
            <a:spLocks/>
          </p:cNvSpPr>
          <p:nvPr/>
        </p:nvSpPr>
        <p:spPr>
          <a:xfrm>
            <a:off x="1763106" y="1200150"/>
            <a:ext cx="7106464" cy="348612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Find the edges in the signal</a:t>
            </a:r>
            <a:endParaRPr lang="nl-NL"/>
          </a:p>
        </p:txBody>
      </p:sp>
    </p:spTree>
    <p:extLst>
      <p:ext uri="{BB962C8B-B14F-4D97-AF65-F5344CB8AC3E}">
        <p14:creationId xmlns:p14="http://schemas.microsoft.com/office/powerpoint/2010/main" val="34923832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6C19A-0A4B-4EB1-953E-F3442F30BCF5}"/>
              </a:ext>
            </a:extLst>
          </p:cNvPr>
          <p:cNvSpPr>
            <a:spLocks noGrp="1"/>
          </p:cNvSpPr>
          <p:nvPr>
            <p:ph type="title"/>
          </p:nvPr>
        </p:nvSpPr>
        <p:spPr/>
        <p:txBody>
          <a:bodyPr/>
          <a:lstStyle/>
          <a:p>
            <a:r>
              <a:rPr lang="en-US"/>
              <a:t>Signal distortion</a:t>
            </a:r>
            <a:endParaRPr lang="nl-NL"/>
          </a:p>
        </p:txBody>
      </p:sp>
      <p:pic>
        <p:nvPicPr>
          <p:cNvPr id="5" name="Content Placeholder 4">
            <a:extLst>
              <a:ext uri="{FF2B5EF4-FFF2-40B4-BE49-F238E27FC236}">
                <a16:creationId xmlns:a16="http://schemas.microsoft.com/office/drawing/2014/main" id="{29FC77DC-654F-4358-9FB4-FB20CA7D5C94}"/>
              </a:ext>
            </a:extLst>
          </p:cNvPr>
          <p:cNvPicPr>
            <a:picLocks noGrp="1" noChangeAspect="1"/>
          </p:cNvPicPr>
          <p:nvPr>
            <p:ph idx="1"/>
          </p:nvPr>
        </p:nvPicPr>
        <p:blipFill>
          <a:blip r:embed="rId3"/>
          <a:stretch>
            <a:fillRect/>
          </a:stretch>
        </p:blipFill>
        <p:spPr>
          <a:xfrm>
            <a:off x="5316727" y="2325944"/>
            <a:ext cx="2684415" cy="2174377"/>
          </a:xfrm>
        </p:spPr>
      </p:pic>
      <p:pic>
        <p:nvPicPr>
          <p:cNvPr id="8" name="Picture 7">
            <a:extLst>
              <a:ext uri="{FF2B5EF4-FFF2-40B4-BE49-F238E27FC236}">
                <a16:creationId xmlns:a16="http://schemas.microsoft.com/office/drawing/2014/main" id="{E49C28F6-D20A-4598-A8CE-2503273F9377}"/>
              </a:ext>
            </a:extLst>
          </p:cNvPr>
          <p:cNvPicPr>
            <a:picLocks noChangeAspect="1"/>
          </p:cNvPicPr>
          <p:nvPr/>
        </p:nvPicPr>
        <p:blipFill>
          <a:blip r:embed="rId4"/>
          <a:stretch>
            <a:fillRect/>
          </a:stretch>
        </p:blipFill>
        <p:spPr>
          <a:xfrm>
            <a:off x="1772404" y="2325944"/>
            <a:ext cx="2684416" cy="2174377"/>
          </a:xfrm>
          <a:prstGeom prst="rect">
            <a:avLst/>
          </a:prstGeom>
        </p:spPr>
      </p:pic>
      <p:sp>
        <p:nvSpPr>
          <p:cNvPr id="6" name="Content Placeholder 2">
            <a:extLst>
              <a:ext uri="{FF2B5EF4-FFF2-40B4-BE49-F238E27FC236}">
                <a16:creationId xmlns:a16="http://schemas.microsoft.com/office/drawing/2014/main" id="{485E12CF-B2FB-4E46-B30E-E6E20EF83F20}"/>
              </a:ext>
            </a:extLst>
          </p:cNvPr>
          <p:cNvSpPr txBox="1">
            <a:spLocks/>
          </p:cNvSpPr>
          <p:nvPr/>
        </p:nvSpPr>
        <p:spPr>
          <a:xfrm>
            <a:off x="1763106" y="1200150"/>
            <a:ext cx="7106464" cy="348612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Distortion under low light conditions</a:t>
            </a:r>
            <a:endParaRPr lang="nl-NL"/>
          </a:p>
        </p:txBody>
      </p:sp>
    </p:spTree>
    <p:extLst>
      <p:ext uri="{BB962C8B-B14F-4D97-AF65-F5344CB8AC3E}">
        <p14:creationId xmlns:p14="http://schemas.microsoft.com/office/powerpoint/2010/main" val="38477445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F29AA-946B-4B4A-A1DD-4D029A9C1917}"/>
              </a:ext>
            </a:extLst>
          </p:cNvPr>
          <p:cNvSpPr>
            <a:spLocks noGrp="1"/>
          </p:cNvSpPr>
          <p:nvPr>
            <p:ph type="title"/>
          </p:nvPr>
        </p:nvSpPr>
        <p:spPr/>
        <p:txBody>
          <a:bodyPr/>
          <a:lstStyle/>
          <a:p>
            <a:r>
              <a:rPr lang="en-US"/>
              <a:t>Performance</a:t>
            </a:r>
            <a:endParaRPr lang="nl-NL"/>
          </a:p>
        </p:txBody>
      </p:sp>
      <p:graphicFrame>
        <p:nvGraphicFramePr>
          <p:cNvPr id="10" name="Content Placeholder 9">
            <a:extLst>
              <a:ext uri="{FF2B5EF4-FFF2-40B4-BE49-F238E27FC236}">
                <a16:creationId xmlns:a16="http://schemas.microsoft.com/office/drawing/2014/main" id="{CF546A16-354E-4D0C-B76B-8C4F55B4BDC0}"/>
              </a:ext>
            </a:extLst>
          </p:cNvPr>
          <p:cNvGraphicFramePr>
            <a:graphicFrameLocks noGrp="1"/>
          </p:cNvGraphicFramePr>
          <p:nvPr>
            <p:ph idx="1"/>
            <p:extLst/>
          </p:nvPr>
        </p:nvGraphicFramePr>
        <p:xfrm>
          <a:off x="3138488" y="1966912"/>
          <a:ext cx="4647500" cy="2412000"/>
        </p:xfrm>
        <a:graphic>
          <a:graphicData uri="http://schemas.openxmlformats.org/drawingml/2006/table">
            <a:tbl>
              <a:tblPr>
                <a:tableStyleId>{F5AB1C69-6EDB-4FF4-983F-18BD219EF322}</a:tableStyleId>
              </a:tblPr>
              <a:tblGrid>
                <a:gridCol w="684000">
                  <a:extLst>
                    <a:ext uri="{9D8B030D-6E8A-4147-A177-3AD203B41FA5}">
                      <a16:colId xmlns:a16="http://schemas.microsoft.com/office/drawing/2014/main" val="3668966023"/>
                    </a:ext>
                  </a:extLst>
                </a:gridCol>
                <a:gridCol w="711200">
                  <a:extLst>
                    <a:ext uri="{9D8B030D-6E8A-4147-A177-3AD203B41FA5}">
                      <a16:colId xmlns:a16="http://schemas.microsoft.com/office/drawing/2014/main" val="667690044"/>
                    </a:ext>
                  </a:extLst>
                </a:gridCol>
                <a:gridCol w="876300">
                  <a:extLst>
                    <a:ext uri="{9D8B030D-6E8A-4147-A177-3AD203B41FA5}">
                      <a16:colId xmlns:a16="http://schemas.microsoft.com/office/drawing/2014/main" val="2716727951"/>
                    </a:ext>
                  </a:extLst>
                </a:gridCol>
                <a:gridCol w="684000">
                  <a:extLst>
                    <a:ext uri="{9D8B030D-6E8A-4147-A177-3AD203B41FA5}">
                      <a16:colId xmlns:a16="http://schemas.microsoft.com/office/drawing/2014/main" val="1884794483"/>
                    </a:ext>
                  </a:extLst>
                </a:gridCol>
                <a:gridCol w="828000">
                  <a:extLst>
                    <a:ext uri="{9D8B030D-6E8A-4147-A177-3AD203B41FA5}">
                      <a16:colId xmlns:a16="http://schemas.microsoft.com/office/drawing/2014/main" val="823336604"/>
                    </a:ext>
                  </a:extLst>
                </a:gridCol>
                <a:gridCol w="864000">
                  <a:extLst>
                    <a:ext uri="{9D8B030D-6E8A-4147-A177-3AD203B41FA5}">
                      <a16:colId xmlns:a16="http://schemas.microsoft.com/office/drawing/2014/main" val="2480014641"/>
                    </a:ext>
                  </a:extLst>
                </a:gridCol>
              </a:tblGrid>
              <a:tr h="396000">
                <a:tc>
                  <a:txBody>
                    <a:bodyPr/>
                    <a:lstStyle/>
                    <a:p>
                      <a:pPr algn="l" fontAlgn="b"/>
                      <a:endParaRPr lang="nl-NL" sz="1100" u="none" strike="noStrike">
                        <a:effectLst/>
                      </a:endParaRPr>
                    </a:p>
                    <a:p>
                      <a:pPr algn="l" fontAlgn="b"/>
                      <a:r>
                        <a:rPr lang="nl-NL" sz="1100" u="none" strike="noStrike">
                          <a:effectLst/>
                        </a:rPr>
                        <a:t>Lighting</a:t>
                      </a:r>
                      <a:endParaRPr lang="nl-NL" sz="1100" b="1" i="0" u="none" strike="noStrike">
                        <a:solidFill>
                          <a:srgbClr val="000000"/>
                        </a:solidFill>
                        <a:effectLst/>
                        <a:latin typeface="Calibri" panose="020F0502020204030204" pitchFamily="34" charset="0"/>
                      </a:endParaRPr>
                    </a:p>
                  </a:txBody>
                  <a:tcPr marL="9525" marR="9525" marT="9525" marB="0">
                    <a:lnB w="12700" cap="flat" cmpd="sng" algn="ctr">
                      <a:solidFill>
                        <a:schemeClr val="tx1"/>
                      </a:solidFill>
                      <a:prstDash val="solid"/>
                      <a:round/>
                      <a:headEnd type="none" w="med" len="med"/>
                      <a:tailEnd type="none" w="med" len="med"/>
                    </a:lnB>
                  </a:tcPr>
                </a:tc>
                <a:tc>
                  <a:txBody>
                    <a:bodyPr/>
                    <a:lstStyle/>
                    <a:p>
                      <a:pPr algn="l" fontAlgn="b"/>
                      <a:r>
                        <a:rPr lang="nl-NL" sz="1100" u="none" strike="noStrike">
                          <a:effectLst/>
                        </a:rPr>
                        <a:t>Barcode module</a:t>
                      </a:r>
                      <a:endParaRPr lang="nl-NL" sz="1100" b="1" i="0" u="none" strike="noStrike">
                        <a:solidFill>
                          <a:srgbClr val="000000"/>
                        </a:solidFill>
                        <a:effectLst/>
                        <a:latin typeface="Calibri" panose="020F0502020204030204" pitchFamily="34" charset="0"/>
                      </a:endParaRPr>
                    </a:p>
                  </a:txBody>
                  <a:tcPr marL="9525" marR="9525" marT="9525" marB="0">
                    <a:lnB w="12700" cap="flat" cmpd="sng" algn="ctr">
                      <a:solidFill>
                        <a:schemeClr val="tx1"/>
                      </a:solidFill>
                      <a:prstDash val="solid"/>
                      <a:round/>
                      <a:headEnd type="none" w="med" len="med"/>
                      <a:tailEnd type="none" w="med" len="med"/>
                    </a:lnB>
                  </a:tcPr>
                </a:tc>
                <a:tc>
                  <a:txBody>
                    <a:bodyPr/>
                    <a:lstStyle/>
                    <a:p>
                      <a:pPr algn="l" fontAlgn="b"/>
                      <a:r>
                        <a:rPr lang="nl-NL" sz="1100" u="none" strike="noStrike">
                          <a:effectLst/>
                        </a:rPr>
                        <a:t>Signal frequency</a:t>
                      </a:r>
                      <a:endParaRPr lang="nl-NL" sz="1100" b="1" i="0" u="none" strike="noStrike">
                        <a:solidFill>
                          <a:srgbClr val="000000"/>
                        </a:solidFill>
                        <a:effectLst/>
                        <a:latin typeface="Calibri" panose="020F0502020204030204" pitchFamily="34" charset="0"/>
                      </a:endParaRPr>
                    </a:p>
                  </a:txBody>
                  <a:tcPr marL="9525" marR="9525" marT="9525" marB="0">
                    <a:lnB w="12700" cap="flat" cmpd="sng" algn="ctr">
                      <a:solidFill>
                        <a:schemeClr val="tx1"/>
                      </a:solidFill>
                      <a:prstDash val="solid"/>
                      <a:round/>
                      <a:headEnd type="none" w="med" len="med"/>
                      <a:tailEnd type="none" w="med" len="med"/>
                    </a:lnB>
                  </a:tcPr>
                </a:tc>
                <a:tc>
                  <a:txBody>
                    <a:bodyPr/>
                    <a:lstStyle/>
                    <a:p>
                      <a:pPr algn="l" fontAlgn="b"/>
                      <a:endParaRPr lang="nl-NL" sz="1100" u="none" strike="noStrike">
                        <a:effectLst/>
                      </a:endParaRPr>
                    </a:p>
                    <a:p>
                      <a:pPr algn="l" fontAlgn="b"/>
                      <a:r>
                        <a:rPr lang="nl-NL" sz="1100" u="none" strike="noStrike">
                          <a:effectLst/>
                        </a:rPr>
                        <a:t>Distance</a:t>
                      </a:r>
                      <a:endParaRPr lang="nl-NL" sz="1100" b="1" i="0" u="none" strike="noStrike">
                        <a:solidFill>
                          <a:srgbClr val="000000"/>
                        </a:solidFill>
                        <a:effectLst/>
                        <a:latin typeface="Calibri" panose="020F0502020204030204" pitchFamily="34" charset="0"/>
                      </a:endParaRPr>
                    </a:p>
                  </a:txBody>
                  <a:tcPr marL="9525" marR="9525" marT="9525" marB="0">
                    <a:lnB w="12700" cap="flat" cmpd="sng" algn="ctr">
                      <a:solidFill>
                        <a:schemeClr val="tx1"/>
                      </a:solidFill>
                      <a:prstDash val="solid"/>
                      <a:round/>
                      <a:headEnd type="none" w="med" len="med"/>
                      <a:tailEnd type="none" w="med" len="med"/>
                    </a:lnB>
                  </a:tcPr>
                </a:tc>
                <a:tc>
                  <a:txBody>
                    <a:bodyPr/>
                    <a:lstStyle/>
                    <a:p>
                      <a:pPr algn="ctr" fontAlgn="b"/>
                      <a:r>
                        <a:rPr lang="nl-NL" sz="1100" u="none" strike="noStrike">
                          <a:effectLst/>
                        </a:rPr>
                        <a:t># Test messages</a:t>
                      </a:r>
                      <a:endParaRPr lang="nl-NL" sz="1100" b="1" i="0" u="none" strike="noStrike">
                        <a:solidFill>
                          <a:srgbClr val="000000"/>
                        </a:solidFill>
                        <a:effectLst/>
                        <a:latin typeface="Calibri" panose="020F0502020204030204" pitchFamily="34" charset="0"/>
                      </a:endParaRPr>
                    </a:p>
                  </a:txBody>
                  <a:tcPr marL="9525" marR="9525" marT="9525" marB="0">
                    <a:lnB w="12700" cap="flat" cmpd="sng" algn="ctr">
                      <a:solidFill>
                        <a:schemeClr val="tx1"/>
                      </a:solidFill>
                      <a:prstDash val="solid"/>
                      <a:round/>
                      <a:headEnd type="none" w="med" len="med"/>
                      <a:tailEnd type="none" w="med" len="med"/>
                    </a:lnB>
                  </a:tcPr>
                </a:tc>
                <a:tc>
                  <a:txBody>
                    <a:bodyPr/>
                    <a:lstStyle/>
                    <a:p>
                      <a:pPr algn="ctr" fontAlgn="b"/>
                      <a:r>
                        <a:rPr lang="nl-NL" sz="1100" u="none" strike="noStrike">
                          <a:effectLst/>
                        </a:rPr>
                        <a:t>Correctly decoded</a:t>
                      </a:r>
                      <a:endParaRPr lang="nl-NL" sz="1100" b="1" i="0" u="none" strike="noStrike">
                        <a:solidFill>
                          <a:srgbClr val="000000"/>
                        </a:solidFill>
                        <a:effectLst/>
                        <a:latin typeface="Calibri" panose="020F0502020204030204" pitchFamily="34" charset="0"/>
                      </a:endParaRPr>
                    </a:p>
                  </a:txBody>
                  <a:tcPr marL="9525" marR="9525" marT="9525"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937184"/>
                  </a:ext>
                </a:extLst>
              </a:tr>
              <a:tr h="252000">
                <a:tc>
                  <a:txBody>
                    <a:bodyPr/>
                    <a:lstStyle/>
                    <a:p>
                      <a:pPr algn="l" fontAlgn="b"/>
                      <a:r>
                        <a:rPr lang="nl-NL" sz="1100" u="none" strike="noStrike">
                          <a:effectLst/>
                        </a:rPr>
                        <a:t>Sunlight</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l" fontAlgn="b"/>
                      <a:r>
                        <a:rPr lang="nl-NL" sz="1100" u="none" strike="noStrike">
                          <a:effectLst/>
                        </a:rPr>
                        <a:t>1 cm</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l" fontAlgn="b"/>
                      <a:r>
                        <a:rPr lang="nl-NL" sz="1100" u="none" strike="noStrike">
                          <a:effectLst/>
                        </a:rPr>
                        <a:t>212 Hz</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l" fontAlgn="b"/>
                      <a:r>
                        <a:rPr lang="nl-NL" sz="1100" u="none" strike="noStrike">
                          <a:effectLst/>
                        </a:rPr>
                        <a:t>37 cm</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b"/>
                      <a:r>
                        <a:rPr lang="nl-NL" sz="1100" u="none" strike="noStrike">
                          <a:effectLst/>
                        </a:rPr>
                        <a:t>201</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b"/>
                      <a:r>
                        <a:rPr lang="nl-NL" sz="1100" u="none" strike="noStrike">
                          <a:effectLst/>
                        </a:rPr>
                        <a:t>100,0%</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618774396"/>
                  </a:ext>
                </a:extLst>
              </a:tr>
              <a:tr h="252000">
                <a:tc>
                  <a:txBody>
                    <a:bodyPr/>
                    <a:lstStyle/>
                    <a:p>
                      <a:pPr algn="l" fontAlgn="b"/>
                      <a:r>
                        <a:rPr lang="nl-NL" sz="1100" u="none" strike="noStrike">
                          <a:effectLst/>
                        </a:rPr>
                        <a:t>Sunlight</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nl-NL" sz="1100" u="none" strike="noStrike">
                          <a:effectLst/>
                        </a:rPr>
                        <a:t>1 cm</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nl-NL" sz="1100" u="none" strike="noStrike">
                          <a:effectLst/>
                        </a:rPr>
                        <a:t>215 Hz</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nl-NL" sz="1100" u="none" strike="noStrike">
                          <a:effectLst/>
                        </a:rPr>
                        <a:t>70 cm</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nl-NL" sz="1100" u="none" strike="noStrike">
                          <a:effectLst/>
                        </a:rPr>
                        <a:t>204</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nl-NL" sz="1100" u="none" strike="noStrike">
                          <a:effectLst/>
                        </a:rPr>
                        <a:t>99,5%</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3306268"/>
                  </a:ext>
                </a:extLst>
              </a:tr>
              <a:tr h="252000">
                <a:tc>
                  <a:txBody>
                    <a:bodyPr/>
                    <a:lstStyle/>
                    <a:p>
                      <a:pPr algn="l" fontAlgn="b"/>
                      <a:r>
                        <a:rPr lang="nl-NL" sz="1100" u="none" strike="noStrike">
                          <a:effectLst/>
                        </a:rPr>
                        <a:t>Low</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l" fontAlgn="b"/>
                      <a:r>
                        <a:rPr lang="nl-NL" sz="1100" u="none" strike="noStrike">
                          <a:effectLst/>
                        </a:rPr>
                        <a:t>1 cm</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l" fontAlgn="b"/>
                      <a:r>
                        <a:rPr lang="nl-NL" sz="1100" u="none" strike="noStrike">
                          <a:effectLst/>
                        </a:rPr>
                        <a:t>25 Hz</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l" fontAlgn="b"/>
                      <a:r>
                        <a:rPr lang="nl-NL" sz="1100" u="none" strike="noStrike">
                          <a:effectLst/>
                        </a:rPr>
                        <a:t>37 cm</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b"/>
                      <a:r>
                        <a:rPr lang="nl-NL" sz="1100" u="none" strike="noStrike">
                          <a:effectLst/>
                        </a:rPr>
                        <a:t>24</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b"/>
                      <a:r>
                        <a:rPr lang="nl-NL" sz="1100" u="none" strike="noStrike">
                          <a:effectLst/>
                        </a:rPr>
                        <a:t>100,0%</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95843627"/>
                  </a:ext>
                </a:extLst>
              </a:tr>
              <a:tr h="252000">
                <a:tc>
                  <a:txBody>
                    <a:bodyPr/>
                    <a:lstStyle/>
                    <a:p>
                      <a:pPr algn="l" fontAlgn="b"/>
                      <a:r>
                        <a:rPr lang="nl-NL" sz="1100" u="none" strike="noStrike">
                          <a:effectLst/>
                        </a:rPr>
                        <a:t>Low</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nl-NL" sz="1100" u="none" strike="noStrike">
                          <a:effectLst/>
                        </a:rPr>
                        <a:t>1 cm</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nl-NL" sz="1100" u="none" strike="noStrike">
                          <a:effectLst/>
                        </a:rPr>
                        <a:t>60 Hz</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nl-NL" sz="1100" u="none" strike="noStrike">
                          <a:effectLst/>
                        </a:rPr>
                        <a:t>70 cm</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nl-NL" sz="1100" u="none" strike="noStrike">
                          <a:effectLst/>
                        </a:rPr>
                        <a:t>56</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nl-NL" sz="1100" u="none" strike="noStrike">
                          <a:effectLst/>
                        </a:rPr>
                        <a:t>98,2%</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886620"/>
                  </a:ext>
                </a:extLst>
              </a:tr>
              <a:tr h="252000">
                <a:tc>
                  <a:txBody>
                    <a:bodyPr/>
                    <a:lstStyle/>
                    <a:p>
                      <a:pPr algn="l" fontAlgn="b"/>
                      <a:r>
                        <a:rPr lang="nl-NL" sz="1100" u="none" strike="noStrike">
                          <a:effectLst/>
                        </a:rPr>
                        <a:t>Low</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solidFill>
                      <a:srgbClr val="A5CA1A"/>
                    </a:solidFill>
                  </a:tcPr>
                </a:tc>
                <a:tc>
                  <a:txBody>
                    <a:bodyPr/>
                    <a:lstStyle/>
                    <a:p>
                      <a:pPr algn="l" fontAlgn="b"/>
                      <a:r>
                        <a:rPr lang="nl-NL" sz="1100" u="none" strike="noStrike">
                          <a:effectLst/>
                        </a:rPr>
                        <a:t>1 cm</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solidFill>
                      <a:srgbClr val="A5CA1A"/>
                    </a:solidFill>
                  </a:tcPr>
                </a:tc>
                <a:tc>
                  <a:txBody>
                    <a:bodyPr/>
                    <a:lstStyle/>
                    <a:p>
                      <a:pPr algn="l" fontAlgn="b"/>
                      <a:r>
                        <a:rPr lang="nl-NL" sz="1100" u="none" strike="noStrike">
                          <a:effectLst/>
                        </a:rPr>
                        <a:t>Varying</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solidFill>
                      <a:srgbClr val="A5CA1A"/>
                    </a:solidFill>
                  </a:tcPr>
                </a:tc>
                <a:tc>
                  <a:txBody>
                    <a:bodyPr/>
                    <a:lstStyle/>
                    <a:p>
                      <a:pPr algn="l" fontAlgn="b"/>
                      <a:r>
                        <a:rPr lang="nl-NL" sz="1100" u="none" strike="noStrike">
                          <a:effectLst/>
                        </a:rPr>
                        <a:t>37 cm</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solidFill>
                      <a:srgbClr val="A5CA1A"/>
                    </a:solidFill>
                  </a:tcPr>
                </a:tc>
                <a:tc>
                  <a:txBody>
                    <a:bodyPr/>
                    <a:lstStyle/>
                    <a:p>
                      <a:pPr algn="ctr" fontAlgn="b"/>
                      <a:r>
                        <a:rPr lang="nl-NL" sz="1100" u="none" strike="noStrike">
                          <a:effectLst/>
                        </a:rPr>
                        <a:t>116</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solidFill>
                      <a:srgbClr val="A5CA1A"/>
                    </a:solidFill>
                  </a:tcPr>
                </a:tc>
                <a:tc>
                  <a:txBody>
                    <a:bodyPr/>
                    <a:lstStyle/>
                    <a:p>
                      <a:pPr algn="ctr" fontAlgn="b"/>
                      <a:r>
                        <a:rPr lang="nl-NL" sz="1100" u="none" strike="noStrike">
                          <a:effectLst/>
                        </a:rPr>
                        <a:t>84,5%</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solidFill>
                      <a:srgbClr val="A5CA1A"/>
                    </a:solidFill>
                  </a:tcPr>
                </a:tc>
                <a:extLst>
                  <a:ext uri="{0D108BD9-81ED-4DB2-BD59-A6C34878D82A}">
                    <a16:rowId xmlns:a16="http://schemas.microsoft.com/office/drawing/2014/main" val="3595331552"/>
                  </a:ext>
                </a:extLst>
              </a:tr>
              <a:tr h="252000">
                <a:tc>
                  <a:txBody>
                    <a:bodyPr/>
                    <a:lstStyle/>
                    <a:p>
                      <a:pPr algn="l" fontAlgn="b"/>
                      <a:r>
                        <a:rPr lang="nl-NL" sz="1100" u="none" strike="noStrike">
                          <a:effectLst/>
                        </a:rPr>
                        <a:t>Low</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solidFill>
                      <a:srgbClr val="A5CA1A"/>
                    </a:solidFill>
                  </a:tcPr>
                </a:tc>
                <a:tc>
                  <a:txBody>
                    <a:bodyPr/>
                    <a:lstStyle/>
                    <a:p>
                      <a:pPr algn="l" fontAlgn="b"/>
                      <a:r>
                        <a:rPr lang="nl-NL" sz="1100" u="none" strike="noStrike">
                          <a:effectLst/>
                        </a:rPr>
                        <a:t>1 cm</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solidFill>
                      <a:srgbClr val="A5CA1A"/>
                    </a:solidFill>
                  </a:tcPr>
                </a:tc>
                <a:tc>
                  <a:txBody>
                    <a:bodyPr/>
                    <a:lstStyle/>
                    <a:p>
                      <a:pPr algn="l" fontAlgn="b"/>
                      <a:r>
                        <a:rPr lang="nl-NL" sz="1100" u="none" strike="noStrike">
                          <a:effectLst/>
                        </a:rPr>
                        <a:t>Varying</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solidFill>
                      <a:srgbClr val="A5CA1A"/>
                    </a:solidFill>
                  </a:tcPr>
                </a:tc>
                <a:tc>
                  <a:txBody>
                    <a:bodyPr/>
                    <a:lstStyle/>
                    <a:p>
                      <a:pPr algn="l" fontAlgn="b"/>
                      <a:r>
                        <a:rPr lang="nl-NL" sz="1100" u="none" strike="noStrike">
                          <a:effectLst/>
                        </a:rPr>
                        <a:t>70 cm</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solidFill>
                      <a:srgbClr val="A5CA1A"/>
                    </a:solidFill>
                  </a:tcPr>
                </a:tc>
                <a:tc>
                  <a:txBody>
                    <a:bodyPr/>
                    <a:lstStyle/>
                    <a:p>
                      <a:pPr algn="ctr" fontAlgn="b"/>
                      <a:r>
                        <a:rPr lang="nl-NL" sz="1100" u="none" strike="noStrike">
                          <a:effectLst/>
                        </a:rPr>
                        <a:t>115</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solidFill>
                      <a:srgbClr val="A5CA1A"/>
                    </a:solidFill>
                  </a:tcPr>
                </a:tc>
                <a:tc>
                  <a:txBody>
                    <a:bodyPr/>
                    <a:lstStyle/>
                    <a:p>
                      <a:pPr algn="ctr" fontAlgn="b"/>
                      <a:r>
                        <a:rPr lang="nl-NL" sz="1100" u="none" strike="noStrike">
                          <a:effectLst/>
                        </a:rPr>
                        <a:t>86,1%</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solidFill>
                      <a:srgbClr val="A5CA1A"/>
                    </a:solidFill>
                  </a:tcPr>
                </a:tc>
                <a:extLst>
                  <a:ext uri="{0D108BD9-81ED-4DB2-BD59-A6C34878D82A}">
                    <a16:rowId xmlns:a16="http://schemas.microsoft.com/office/drawing/2014/main" val="1574409903"/>
                  </a:ext>
                </a:extLst>
              </a:tr>
              <a:tr h="252000">
                <a:tc>
                  <a:txBody>
                    <a:bodyPr/>
                    <a:lstStyle/>
                    <a:p>
                      <a:pPr algn="l" fontAlgn="b"/>
                      <a:r>
                        <a:rPr lang="nl-NL" sz="1100" u="none" strike="noStrike">
                          <a:effectLst/>
                        </a:rPr>
                        <a:t>Low</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l" fontAlgn="b"/>
                      <a:r>
                        <a:rPr lang="nl-NL" sz="1100" u="none" strike="noStrike">
                          <a:effectLst/>
                        </a:rPr>
                        <a:t>1 cm</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l" fontAlgn="b"/>
                      <a:r>
                        <a:rPr lang="nl-NL" sz="1100" u="none" strike="noStrike">
                          <a:effectLst/>
                        </a:rPr>
                        <a:t>195 Hz</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l" fontAlgn="b"/>
                      <a:r>
                        <a:rPr lang="nl-NL" sz="1100" u="none" strike="noStrike">
                          <a:effectLst/>
                        </a:rPr>
                        <a:t>37 cm</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b"/>
                      <a:r>
                        <a:rPr lang="nl-NL" sz="1100" u="none" strike="noStrike">
                          <a:effectLst/>
                        </a:rPr>
                        <a:t>184</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b"/>
                      <a:r>
                        <a:rPr lang="nl-NL" sz="1100" u="none" strike="noStrike">
                          <a:effectLst/>
                        </a:rPr>
                        <a:t>57,6%</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14810089"/>
                  </a:ext>
                </a:extLst>
              </a:tr>
              <a:tr h="252000">
                <a:tc>
                  <a:txBody>
                    <a:bodyPr/>
                    <a:lstStyle/>
                    <a:p>
                      <a:pPr algn="l" fontAlgn="b"/>
                      <a:r>
                        <a:rPr lang="nl-NL" sz="1100" u="none" strike="noStrike">
                          <a:effectLst/>
                        </a:rPr>
                        <a:t>Low</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nl-NL" sz="1100" u="none" strike="noStrike">
                          <a:effectLst/>
                        </a:rPr>
                        <a:t>1 cm</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nl-NL" sz="1100" u="none" strike="noStrike">
                          <a:effectLst/>
                        </a:rPr>
                        <a:t>220 Hz</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nl-NL" sz="1100" u="none" strike="noStrike">
                          <a:effectLst/>
                        </a:rPr>
                        <a:t>70 cm</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nl-NL" sz="1100" u="none" strike="noStrike">
                          <a:effectLst/>
                        </a:rPr>
                        <a:t>209</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nl-NL" sz="1100" u="none" strike="noStrike">
                          <a:effectLst/>
                        </a:rPr>
                        <a:t>49,3%</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5232807"/>
                  </a:ext>
                </a:extLst>
              </a:tr>
            </a:tbl>
          </a:graphicData>
        </a:graphic>
      </p:graphicFrame>
      <p:sp>
        <p:nvSpPr>
          <p:cNvPr id="4" name="Content Placeholder 1">
            <a:extLst>
              <a:ext uri="{FF2B5EF4-FFF2-40B4-BE49-F238E27FC236}">
                <a16:creationId xmlns:a16="http://schemas.microsoft.com/office/drawing/2014/main" id="{232AC05B-3566-481B-9883-C587A9AE750A}"/>
              </a:ext>
            </a:extLst>
          </p:cNvPr>
          <p:cNvSpPr txBox="1">
            <a:spLocks/>
          </p:cNvSpPr>
          <p:nvPr/>
        </p:nvSpPr>
        <p:spPr>
          <a:xfrm>
            <a:off x="1772404" y="1200150"/>
            <a:ext cx="7090513" cy="361555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We can handle speed fluctuations</a:t>
            </a:r>
            <a:endParaRPr lang="nl-NL"/>
          </a:p>
        </p:txBody>
      </p:sp>
    </p:spTree>
    <p:extLst>
      <p:ext uri="{BB962C8B-B14F-4D97-AF65-F5344CB8AC3E}">
        <p14:creationId xmlns:p14="http://schemas.microsoft.com/office/powerpoint/2010/main" val="39334005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7EDD41-5287-44AE-834A-EECFD414B0CD}"/>
              </a:ext>
            </a:extLst>
          </p:cNvPr>
          <p:cNvSpPr>
            <a:spLocks noGrp="1"/>
          </p:cNvSpPr>
          <p:nvPr>
            <p:ph type="title"/>
          </p:nvPr>
        </p:nvSpPr>
        <p:spPr/>
        <p:txBody>
          <a:bodyPr/>
          <a:lstStyle/>
          <a:p>
            <a:r>
              <a:rPr lang="en-US"/>
              <a:t>Optical response</a:t>
            </a:r>
            <a:endParaRPr lang="nl-NL"/>
          </a:p>
        </p:txBody>
      </p:sp>
      <p:pic>
        <p:nvPicPr>
          <p:cNvPr id="7" name="Content Placeholder 6">
            <a:extLst>
              <a:ext uri="{FF2B5EF4-FFF2-40B4-BE49-F238E27FC236}">
                <a16:creationId xmlns:a16="http://schemas.microsoft.com/office/drawing/2014/main" id="{EC6BA3BA-27FD-45CE-8805-7BCBDF655919}"/>
              </a:ext>
            </a:extLst>
          </p:cNvPr>
          <p:cNvPicPr>
            <a:picLocks noGrp="1" noChangeAspect="1"/>
          </p:cNvPicPr>
          <p:nvPr>
            <p:ph idx="1"/>
          </p:nvPr>
        </p:nvPicPr>
        <p:blipFill>
          <a:blip r:embed="rId3"/>
          <a:stretch>
            <a:fillRect/>
          </a:stretch>
        </p:blipFill>
        <p:spPr>
          <a:xfrm>
            <a:off x="5310200" y="2001639"/>
            <a:ext cx="3087640" cy="2327426"/>
          </a:xfrm>
        </p:spPr>
      </p:pic>
      <p:pic>
        <p:nvPicPr>
          <p:cNvPr id="9" name="Picture 8">
            <a:extLst>
              <a:ext uri="{FF2B5EF4-FFF2-40B4-BE49-F238E27FC236}">
                <a16:creationId xmlns:a16="http://schemas.microsoft.com/office/drawing/2014/main" id="{18D0FE36-D665-4EA1-9110-48BD4491F15D}"/>
              </a:ext>
            </a:extLst>
          </p:cNvPr>
          <p:cNvPicPr>
            <a:picLocks noChangeAspect="1"/>
          </p:cNvPicPr>
          <p:nvPr/>
        </p:nvPicPr>
        <p:blipFill>
          <a:blip r:embed="rId4"/>
          <a:stretch>
            <a:fillRect/>
          </a:stretch>
        </p:blipFill>
        <p:spPr>
          <a:xfrm>
            <a:off x="1793978" y="2001639"/>
            <a:ext cx="3044492" cy="2327426"/>
          </a:xfrm>
          <a:prstGeom prst="rect">
            <a:avLst/>
          </a:prstGeom>
        </p:spPr>
      </p:pic>
      <p:sp>
        <p:nvSpPr>
          <p:cNvPr id="5" name="Content Placeholder 2">
            <a:extLst>
              <a:ext uri="{FF2B5EF4-FFF2-40B4-BE49-F238E27FC236}">
                <a16:creationId xmlns:a16="http://schemas.microsoft.com/office/drawing/2014/main" id="{56BE71FF-D38D-4141-AFC4-F5233DEBEC78}"/>
              </a:ext>
            </a:extLst>
          </p:cNvPr>
          <p:cNvSpPr txBox="1">
            <a:spLocks/>
          </p:cNvSpPr>
          <p:nvPr/>
        </p:nvSpPr>
        <p:spPr>
          <a:xfrm>
            <a:off x="1763106" y="1200150"/>
            <a:ext cx="7106464" cy="348612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Contribution of each subarea</a:t>
            </a:r>
            <a:endParaRPr lang="nl-NL"/>
          </a:p>
        </p:txBody>
      </p:sp>
    </p:spTree>
    <p:extLst>
      <p:ext uri="{BB962C8B-B14F-4D97-AF65-F5344CB8AC3E}">
        <p14:creationId xmlns:p14="http://schemas.microsoft.com/office/powerpoint/2010/main" val="1405970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B182AE-310D-4F3F-BAEE-F8B45ABFAAB1}"/>
              </a:ext>
            </a:extLst>
          </p:cNvPr>
          <p:cNvSpPr>
            <a:spLocks noGrp="1"/>
          </p:cNvSpPr>
          <p:nvPr>
            <p:ph type="title"/>
          </p:nvPr>
        </p:nvSpPr>
        <p:spPr/>
        <p:txBody>
          <a:bodyPr/>
          <a:lstStyle/>
          <a:p>
            <a:r>
              <a:rPr lang="en-US"/>
              <a:t>Overview</a:t>
            </a:r>
            <a:endParaRPr lang="nl-NL"/>
          </a:p>
        </p:txBody>
      </p:sp>
      <p:sp>
        <p:nvSpPr>
          <p:cNvPr id="5" name="Content Placeholder 4">
            <a:extLst>
              <a:ext uri="{FF2B5EF4-FFF2-40B4-BE49-F238E27FC236}">
                <a16:creationId xmlns:a16="http://schemas.microsoft.com/office/drawing/2014/main" id="{F225F6A5-05A3-4B62-BA96-8F56DC10258F}"/>
              </a:ext>
            </a:extLst>
          </p:cNvPr>
          <p:cNvSpPr>
            <a:spLocks noGrp="1"/>
          </p:cNvSpPr>
          <p:nvPr>
            <p:ph idx="1"/>
          </p:nvPr>
        </p:nvSpPr>
        <p:spPr/>
        <p:txBody>
          <a:bodyPr/>
          <a:lstStyle/>
          <a:p>
            <a:r>
              <a:rPr lang="en-US" dirty="0"/>
              <a:t>What type of reflections to use?</a:t>
            </a:r>
          </a:p>
          <a:p>
            <a:r>
              <a:rPr lang="en-US" dirty="0"/>
              <a:t>System &amp; Model</a:t>
            </a:r>
          </a:p>
          <a:p>
            <a:r>
              <a:rPr lang="en-US" dirty="0"/>
              <a:t>Evaluation</a:t>
            </a:r>
          </a:p>
          <a:p>
            <a:endParaRPr lang="nl-NL" dirty="0"/>
          </a:p>
        </p:txBody>
      </p:sp>
    </p:spTree>
    <p:extLst>
      <p:ext uri="{BB962C8B-B14F-4D97-AF65-F5344CB8AC3E}">
        <p14:creationId xmlns:p14="http://schemas.microsoft.com/office/powerpoint/2010/main" val="791510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future: smart cities</a:t>
            </a:r>
          </a:p>
        </p:txBody>
      </p:sp>
      <p:pic>
        <p:nvPicPr>
          <p:cNvPr id="5" name="Content Placeholder 4">
            <a:extLst>
              <a:ext uri="{FF2B5EF4-FFF2-40B4-BE49-F238E27FC236}">
                <a16:creationId xmlns:a16="http://schemas.microsoft.com/office/drawing/2014/main" id="{8ACE628E-F1C0-49AD-A502-E74A97C26C70}"/>
              </a:ext>
            </a:extLst>
          </p:cNvPr>
          <p:cNvPicPr>
            <a:picLocks noGrp="1" noChangeAspect="1"/>
          </p:cNvPicPr>
          <p:nvPr>
            <p:ph idx="1"/>
          </p:nvPr>
        </p:nvPicPr>
        <p:blipFill>
          <a:blip r:embed="rId3"/>
          <a:stretch>
            <a:fillRect/>
          </a:stretch>
        </p:blipFill>
        <p:spPr>
          <a:xfrm>
            <a:off x="1763713" y="1731140"/>
            <a:ext cx="7105650" cy="2424169"/>
          </a:xfrm>
        </p:spPr>
      </p:pic>
      <p:sp>
        <p:nvSpPr>
          <p:cNvPr id="4" name="Content Placeholder 4">
            <a:extLst>
              <a:ext uri="{FF2B5EF4-FFF2-40B4-BE49-F238E27FC236}">
                <a16:creationId xmlns:a16="http://schemas.microsoft.com/office/drawing/2014/main" id="{E7F7BBC4-E0B2-4B95-B1C2-C2782587A079}"/>
              </a:ext>
            </a:extLst>
          </p:cNvPr>
          <p:cNvSpPr txBox="1">
            <a:spLocks/>
          </p:cNvSpPr>
          <p:nvPr/>
        </p:nvSpPr>
        <p:spPr>
          <a:xfrm>
            <a:off x="1772404" y="1200150"/>
            <a:ext cx="7090513" cy="361555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Challenge: communication</a:t>
            </a:r>
            <a:endParaRPr lang="nl-NL" dirty="0"/>
          </a:p>
        </p:txBody>
      </p:sp>
    </p:spTree>
    <p:extLst>
      <p:ext uri="{BB962C8B-B14F-4D97-AF65-F5344CB8AC3E}">
        <p14:creationId xmlns:p14="http://schemas.microsoft.com/office/powerpoint/2010/main" val="15128235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AB59C-EBF2-442B-82F2-E52BF4B40EBF}"/>
              </a:ext>
            </a:extLst>
          </p:cNvPr>
          <p:cNvSpPr>
            <a:spLocks noGrp="1"/>
          </p:cNvSpPr>
          <p:nvPr>
            <p:ph type="title"/>
          </p:nvPr>
        </p:nvSpPr>
        <p:spPr/>
        <p:txBody>
          <a:bodyPr/>
          <a:lstStyle/>
          <a:p>
            <a:r>
              <a:rPr lang="en-US"/>
              <a:t>Specular light channel</a:t>
            </a:r>
            <a:endParaRPr lang="nl-NL"/>
          </a:p>
        </p:txBody>
      </p:sp>
      <p:pic>
        <p:nvPicPr>
          <p:cNvPr id="9" name="Content Placeholder 8">
            <a:extLst>
              <a:ext uri="{FF2B5EF4-FFF2-40B4-BE49-F238E27FC236}">
                <a16:creationId xmlns:a16="http://schemas.microsoft.com/office/drawing/2014/main" id="{76A3C589-AACF-4F2E-B158-40C0DF98E09F}"/>
              </a:ext>
            </a:extLst>
          </p:cNvPr>
          <p:cNvPicPr>
            <a:picLocks noGrp="1" noChangeAspect="1"/>
          </p:cNvPicPr>
          <p:nvPr>
            <p:ph idx="1"/>
          </p:nvPr>
        </p:nvPicPr>
        <p:blipFill>
          <a:blip r:embed="rId3"/>
          <a:stretch>
            <a:fillRect/>
          </a:stretch>
        </p:blipFill>
        <p:spPr>
          <a:xfrm>
            <a:off x="3703762" y="2253966"/>
            <a:ext cx="3225151" cy="2432334"/>
          </a:xfrm>
        </p:spPr>
      </p:pic>
      <p:sp>
        <p:nvSpPr>
          <p:cNvPr id="10" name="Content Placeholder 2">
            <a:extLst>
              <a:ext uri="{FF2B5EF4-FFF2-40B4-BE49-F238E27FC236}">
                <a16:creationId xmlns:a16="http://schemas.microsoft.com/office/drawing/2014/main" id="{C3C234F6-03C8-4F2A-B38C-04BC57E778D5}"/>
              </a:ext>
            </a:extLst>
          </p:cNvPr>
          <p:cNvSpPr txBox="1">
            <a:spLocks/>
          </p:cNvSpPr>
          <p:nvPr/>
        </p:nvSpPr>
        <p:spPr>
          <a:xfrm>
            <a:off x="1772404" y="1200150"/>
            <a:ext cx="7090513" cy="361555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At one spot, light reflects to our receiver</a:t>
            </a:r>
          </a:p>
        </p:txBody>
      </p:sp>
    </p:spTree>
    <p:extLst>
      <p:ext uri="{BB962C8B-B14F-4D97-AF65-F5344CB8AC3E}">
        <p14:creationId xmlns:p14="http://schemas.microsoft.com/office/powerpoint/2010/main" val="33232871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AB59C-EBF2-442B-82F2-E52BF4B40EBF}"/>
              </a:ext>
            </a:extLst>
          </p:cNvPr>
          <p:cNvSpPr>
            <a:spLocks noGrp="1"/>
          </p:cNvSpPr>
          <p:nvPr>
            <p:ph type="title"/>
          </p:nvPr>
        </p:nvSpPr>
        <p:spPr/>
        <p:txBody>
          <a:bodyPr/>
          <a:lstStyle/>
          <a:p>
            <a:r>
              <a:rPr lang="en-US"/>
              <a:t>Specular light channel</a:t>
            </a:r>
            <a:endParaRPr lang="nl-NL"/>
          </a:p>
        </p:txBody>
      </p:sp>
      <p:pic>
        <p:nvPicPr>
          <p:cNvPr id="6" name="Content Placeholder 5">
            <a:extLst>
              <a:ext uri="{FF2B5EF4-FFF2-40B4-BE49-F238E27FC236}">
                <a16:creationId xmlns:a16="http://schemas.microsoft.com/office/drawing/2014/main" id="{A6AAFDFC-1304-4E7A-A1C7-E7FCFB073400}"/>
              </a:ext>
            </a:extLst>
          </p:cNvPr>
          <p:cNvPicPr>
            <a:picLocks noGrp="1" noChangeAspect="1"/>
          </p:cNvPicPr>
          <p:nvPr>
            <p:ph idx="1"/>
          </p:nvPr>
        </p:nvPicPr>
        <p:blipFill>
          <a:blip r:embed="rId3"/>
          <a:stretch>
            <a:fillRect/>
          </a:stretch>
        </p:blipFill>
        <p:spPr>
          <a:xfrm>
            <a:off x="2325831" y="2228282"/>
            <a:ext cx="5981013" cy="2307693"/>
          </a:xfrm>
        </p:spPr>
      </p:pic>
      <p:sp>
        <p:nvSpPr>
          <p:cNvPr id="11" name="Content Placeholder 2">
            <a:extLst>
              <a:ext uri="{FF2B5EF4-FFF2-40B4-BE49-F238E27FC236}">
                <a16:creationId xmlns:a16="http://schemas.microsoft.com/office/drawing/2014/main" id="{DE454F06-1DB8-4967-BD90-8712D0B469A4}"/>
              </a:ext>
            </a:extLst>
          </p:cNvPr>
          <p:cNvSpPr txBox="1">
            <a:spLocks/>
          </p:cNvSpPr>
          <p:nvPr/>
        </p:nvSpPr>
        <p:spPr>
          <a:xfrm>
            <a:off x="1772404" y="1200150"/>
            <a:ext cx="7090513" cy="361555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When the sun moves, reflections change</a:t>
            </a:r>
          </a:p>
          <a:p>
            <a:r>
              <a:rPr lang="en-US"/>
              <a:t>We might miss the specular reflection</a:t>
            </a:r>
            <a:endParaRPr lang="nl-NL"/>
          </a:p>
        </p:txBody>
      </p:sp>
    </p:spTree>
    <p:extLst>
      <p:ext uri="{BB962C8B-B14F-4D97-AF65-F5344CB8AC3E}">
        <p14:creationId xmlns:p14="http://schemas.microsoft.com/office/powerpoint/2010/main" val="28153844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095D09-ADBE-4380-BE9E-90631D140DEF}"/>
              </a:ext>
            </a:extLst>
          </p:cNvPr>
          <p:cNvSpPr>
            <a:spLocks noGrp="1"/>
          </p:cNvSpPr>
          <p:nvPr>
            <p:ph type="title"/>
          </p:nvPr>
        </p:nvSpPr>
        <p:spPr/>
        <p:txBody>
          <a:bodyPr/>
          <a:lstStyle/>
          <a:p>
            <a:r>
              <a:rPr lang="en-US"/>
              <a:t>The information source</a:t>
            </a:r>
            <a:endParaRPr lang="nl-NL"/>
          </a:p>
        </p:txBody>
      </p:sp>
      <p:pic>
        <p:nvPicPr>
          <p:cNvPr id="7" name="Content Placeholder 6">
            <a:extLst>
              <a:ext uri="{FF2B5EF4-FFF2-40B4-BE49-F238E27FC236}">
                <a16:creationId xmlns:a16="http://schemas.microsoft.com/office/drawing/2014/main" id="{8B7CD20C-144C-445B-B3A4-BA4761F78313}"/>
              </a:ext>
            </a:extLst>
          </p:cNvPr>
          <p:cNvPicPr>
            <a:picLocks noGrp="1" noChangeAspect="1"/>
          </p:cNvPicPr>
          <p:nvPr>
            <p:ph idx="1"/>
          </p:nvPr>
        </p:nvPicPr>
        <p:blipFill>
          <a:blip r:embed="rId3"/>
          <a:stretch>
            <a:fillRect/>
          </a:stretch>
        </p:blipFill>
        <p:spPr>
          <a:xfrm>
            <a:off x="2914671" y="1200150"/>
            <a:ext cx="4805321" cy="3616325"/>
          </a:xfrm>
        </p:spPr>
      </p:pic>
    </p:spTree>
    <p:extLst>
      <p:ext uri="{BB962C8B-B14F-4D97-AF65-F5344CB8AC3E}">
        <p14:creationId xmlns:p14="http://schemas.microsoft.com/office/powerpoint/2010/main" val="15739387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Information source</a:t>
            </a:r>
            <a:endParaRPr lang="nl-NL"/>
          </a:p>
        </p:txBody>
      </p:sp>
      <p:pic>
        <p:nvPicPr>
          <p:cNvPr id="4" name="Content Placeholder 3"/>
          <p:cNvPicPr>
            <a:picLocks noGrp="1" noChangeAspect="1"/>
          </p:cNvPicPr>
          <p:nvPr>
            <p:ph idx="1"/>
          </p:nvPr>
        </p:nvPicPr>
        <p:blipFill>
          <a:blip r:embed="rId3"/>
          <a:stretch>
            <a:fillRect/>
          </a:stretch>
        </p:blipFill>
        <p:spPr>
          <a:xfrm>
            <a:off x="6358901" y="934872"/>
            <a:ext cx="2320261" cy="799762"/>
          </a:xfrm>
        </p:spPr>
      </p:pic>
      <p:sp>
        <p:nvSpPr>
          <p:cNvPr id="5" name="Content Placeholder 2">
            <a:extLst>
              <a:ext uri="{FF2B5EF4-FFF2-40B4-BE49-F238E27FC236}">
                <a16:creationId xmlns:a16="http://schemas.microsoft.com/office/drawing/2014/main" id="{C43DA1A0-487C-4339-AFB3-7F0C76E527D7}"/>
              </a:ext>
            </a:extLst>
          </p:cNvPr>
          <p:cNvSpPr txBox="1">
            <a:spLocks/>
          </p:cNvSpPr>
          <p:nvPr/>
        </p:nvSpPr>
        <p:spPr>
          <a:xfrm>
            <a:off x="1772404" y="1200150"/>
            <a:ext cx="7090513" cy="361555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Diffuse reflection</a:t>
            </a:r>
          </a:p>
          <a:p>
            <a:r>
              <a:rPr lang="en-US"/>
              <a:t>Variable speed</a:t>
            </a:r>
          </a:p>
          <a:p>
            <a:r>
              <a:rPr lang="en-US"/>
              <a:t>Granularity</a:t>
            </a:r>
          </a:p>
        </p:txBody>
      </p:sp>
      <p:pic>
        <p:nvPicPr>
          <p:cNvPr id="6" name="Content Placeholder 7">
            <a:extLst>
              <a:ext uri="{FF2B5EF4-FFF2-40B4-BE49-F238E27FC236}">
                <a16:creationId xmlns:a16="http://schemas.microsoft.com/office/drawing/2014/main" id="{816FB8A1-AF81-4D50-96FA-53DF1DA2997A}"/>
              </a:ext>
            </a:extLst>
          </p:cNvPr>
          <p:cNvPicPr>
            <a:picLocks noChangeAspect="1"/>
          </p:cNvPicPr>
          <p:nvPr/>
        </p:nvPicPr>
        <p:blipFill>
          <a:blip r:embed="rId4"/>
          <a:stretch>
            <a:fillRect/>
          </a:stretch>
        </p:blipFill>
        <p:spPr>
          <a:xfrm>
            <a:off x="6929251" y="2000145"/>
            <a:ext cx="1179560" cy="1179560"/>
          </a:xfrm>
          <a:prstGeom prst="rect">
            <a:avLst/>
          </a:prstGeom>
        </p:spPr>
      </p:pic>
      <p:sp>
        <p:nvSpPr>
          <p:cNvPr id="7" name="Arrow: Curved Left 6">
            <a:extLst>
              <a:ext uri="{FF2B5EF4-FFF2-40B4-BE49-F238E27FC236}">
                <a16:creationId xmlns:a16="http://schemas.microsoft.com/office/drawing/2014/main" id="{3E89A40E-3DDC-4834-8E99-10A5998CF05C}"/>
              </a:ext>
            </a:extLst>
          </p:cNvPr>
          <p:cNvSpPr/>
          <p:nvPr/>
        </p:nvSpPr>
        <p:spPr>
          <a:xfrm>
            <a:off x="7860224" y="1848476"/>
            <a:ext cx="497174" cy="1482898"/>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solidFill>
                <a:schemeClr val="tx1"/>
              </a:solidFill>
            </a:endParaRPr>
          </a:p>
        </p:txBody>
      </p:sp>
      <p:pic>
        <p:nvPicPr>
          <p:cNvPr id="8" name="Content Placeholder 11">
            <a:extLst>
              <a:ext uri="{FF2B5EF4-FFF2-40B4-BE49-F238E27FC236}">
                <a16:creationId xmlns:a16="http://schemas.microsoft.com/office/drawing/2014/main" id="{20B944CB-42F4-47C6-B77C-0434FF67F536}"/>
              </a:ext>
            </a:extLst>
          </p:cNvPr>
          <p:cNvPicPr>
            <a:picLocks noChangeAspect="1"/>
          </p:cNvPicPr>
          <p:nvPr/>
        </p:nvPicPr>
        <p:blipFill>
          <a:blip r:embed="rId5"/>
          <a:stretch>
            <a:fillRect/>
          </a:stretch>
        </p:blipFill>
        <p:spPr>
          <a:xfrm>
            <a:off x="6358901" y="3445217"/>
            <a:ext cx="2320261" cy="1370484"/>
          </a:xfrm>
          <a:prstGeom prst="rect">
            <a:avLst/>
          </a:prstGeom>
        </p:spPr>
      </p:pic>
    </p:spTree>
    <p:extLst>
      <p:ext uri="{BB962C8B-B14F-4D97-AF65-F5344CB8AC3E}">
        <p14:creationId xmlns:p14="http://schemas.microsoft.com/office/powerpoint/2010/main" val="611681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DC255-2162-4C13-9B22-F99A3D7ACF6A}"/>
              </a:ext>
            </a:extLst>
          </p:cNvPr>
          <p:cNvSpPr>
            <a:spLocks noGrp="1"/>
          </p:cNvSpPr>
          <p:nvPr>
            <p:ph type="title"/>
          </p:nvPr>
        </p:nvSpPr>
        <p:spPr/>
        <p:txBody>
          <a:bodyPr/>
          <a:lstStyle/>
          <a:p>
            <a:r>
              <a:rPr lang="en-US"/>
              <a:t>Channel capacity</a:t>
            </a:r>
            <a:endParaRPr lang="nl-NL"/>
          </a:p>
        </p:txBody>
      </p:sp>
      <p:pic>
        <p:nvPicPr>
          <p:cNvPr id="5" name="Content Placeholder 4">
            <a:extLst>
              <a:ext uri="{FF2B5EF4-FFF2-40B4-BE49-F238E27FC236}">
                <a16:creationId xmlns:a16="http://schemas.microsoft.com/office/drawing/2014/main" id="{CDD661C3-ED05-4A4E-9B56-6CDDA55D636B}"/>
              </a:ext>
            </a:extLst>
          </p:cNvPr>
          <p:cNvPicPr>
            <a:picLocks noGrp="1" noChangeAspect="1"/>
          </p:cNvPicPr>
          <p:nvPr>
            <p:ph idx="1"/>
          </p:nvPr>
        </p:nvPicPr>
        <p:blipFill>
          <a:blip r:embed="rId2"/>
          <a:stretch>
            <a:fillRect/>
          </a:stretch>
        </p:blipFill>
        <p:spPr>
          <a:xfrm>
            <a:off x="3206316" y="1200150"/>
            <a:ext cx="4220444" cy="3486150"/>
          </a:xfrm>
        </p:spPr>
      </p:pic>
    </p:spTree>
    <p:extLst>
      <p:ext uri="{BB962C8B-B14F-4D97-AF65-F5344CB8AC3E}">
        <p14:creationId xmlns:p14="http://schemas.microsoft.com/office/powerpoint/2010/main" val="39143434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6C19A-0A4B-4EB1-953E-F3442F30BCF5}"/>
              </a:ext>
            </a:extLst>
          </p:cNvPr>
          <p:cNvSpPr>
            <a:spLocks noGrp="1"/>
          </p:cNvSpPr>
          <p:nvPr>
            <p:ph type="title"/>
          </p:nvPr>
        </p:nvSpPr>
        <p:spPr/>
        <p:txBody>
          <a:bodyPr/>
          <a:lstStyle/>
          <a:p>
            <a:r>
              <a:rPr lang="en-US"/>
              <a:t>Received signal</a:t>
            </a:r>
            <a:endParaRPr lang="nl-NL"/>
          </a:p>
        </p:txBody>
      </p:sp>
      <p:pic>
        <p:nvPicPr>
          <p:cNvPr id="5" name="Content Placeholder 4">
            <a:extLst>
              <a:ext uri="{FF2B5EF4-FFF2-40B4-BE49-F238E27FC236}">
                <a16:creationId xmlns:a16="http://schemas.microsoft.com/office/drawing/2014/main" id="{C0F75AE8-D9F7-49DA-B04B-BA46B53D3B1B}"/>
              </a:ext>
            </a:extLst>
          </p:cNvPr>
          <p:cNvPicPr>
            <a:picLocks noGrp="1" noChangeAspect="1"/>
          </p:cNvPicPr>
          <p:nvPr>
            <p:ph idx="1"/>
          </p:nvPr>
        </p:nvPicPr>
        <p:blipFill>
          <a:blip r:embed="rId3"/>
          <a:stretch>
            <a:fillRect/>
          </a:stretch>
        </p:blipFill>
        <p:spPr>
          <a:xfrm>
            <a:off x="5316338" y="2325949"/>
            <a:ext cx="2684408" cy="2174371"/>
          </a:xfrm>
        </p:spPr>
      </p:pic>
      <p:pic>
        <p:nvPicPr>
          <p:cNvPr id="7" name="Picture 6">
            <a:extLst>
              <a:ext uri="{FF2B5EF4-FFF2-40B4-BE49-F238E27FC236}">
                <a16:creationId xmlns:a16="http://schemas.microsoft.com/office/drawing/2014/main" id="{E8E36059-91F5-418B-997B-DEE0BE37161B}"/>
              </a:ext>
            </a:extLst>
          </p:cNvPr>
          <p:cNvPicPr>
            <a:picLocks noChangeAspect="1"/>
          </p:cNvPicPr>
          <p:nvPr/>
        </p:nvPicPr>
        <p:blipFill>
          <a:blip r:embed="rId4"/>
          <a:stretch>
            <a:fillRect/>
          </a:stretch>
        </p:blipFill>
        <p:spPr>
          <a:xfrm>
            <a:off x="1772404" y="2325949"/>
            <a:ext cx="2684409" cy="2174371"/>
          </a:xfrm>
          <a:prstGeom prst="rect">
            <a:avLst/>
          </a:prstGeom>
        </p:spPr>
      </p:pic>
      <p:sp>
        <p:nvSpPr>
          <p:cNvPr id="6" name="Content Placeholder 2">
            <a:extLst>
              <a:ext uri="{FF2B5EF4-FFF2-40B4-BE49-F238E27FC236}">
                <a16:creationId xmlns:a16="http://schemas.microsoft.com/office/drawing/2014/main" id="{7F596674-7D9A-4D31-8D29-1E3AB86F00D1}"/>
              </a:ext>
            </a:extLst>
          </p:cNvPr>
          <p:cNvSpPr txBox="1">
            <a:spLocks/>
          </p:cNvSpPr>
          <p:nvPr/>
        </p:nvSpPr>
        <p:spPr>
          <a:xfrm>
            <a:off x="1763106" y="1200150"/>
            <a:ext cx="7106464" cy="348612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panose="05000000000000000000" pitchFamily="2" charset="2"/>
              <a:buChar char="ü"/>
            </a:pPr>
            <a:r>
              <a:rPr lang="en-US"/>
              <a:t>Higher speeds with sunlight</a:t>
            </a:r>
            <a:endParaRPr lang="nl-NL"/>
          </a:p>
        </p:txBody>
      </p:sp>
    </p:spTree>
    <p:extLst>
      <p:ext uri="{BB962C8B-B14F-4D97-AF65-F5344CB8AC3E}">
        <p14:creationId xmlns:p14="http://schemas.microsoft.com/office/powerpoint/2010/main" val="14689321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B474F-6133-4B8B-8F6A-937475649FEE}"/>
              </a:ext>
            </a:extLst>
          </p:cNvPr>
          <p:cNvSpPr>
            <a:spLocks noGrp="1"/>
          </p:cNvSpPr>
          <p:nvPr>
            <p:ph type="title"/>
          </p:nvPr>
        </p:nvSpPr>
        <p:spPr/>
        <p:txBody>
          <a:bodyPr/>
          <a:lstStyle/>
          <a:p>
            <a:r>
              <a:rPr lang="en-US"/>
              <a:t>System constraints</a:t>
            </a:r>
            <a:endParaRPr lang="nl-NL"/>
          </a:p>
        </p:txBody>
      </p:sp>
      <p:sp>
        <p:nvSpPr>
          <p:cNvPr id="6" name="Content Placeholder 5">
            <a:extLst>
              <a:ext uri="{FF2B5EF4-FFF2-40B4-BE49-F238E27FC236}">
                <a16:creationId xmlns:a16="http://schemas.microsoft.com/office/drawing/2014/main" id="{B54128DF-35E8-40EF-B319-DB6126D5DF27}"/>
              </a:ext>
            </a:extLst>
          </p:cNvPr>
          <p:cNvSpPr>
            <a:spLocks noGrp="1"/>
          </p:cNvSpPr>
          <p:nvPr>
            <p:ph idx="1"/>
          </p:nvPr>
        </p:nvSpPr>
        <p:spPr/>
        <p:txBody>
          <a:bodyPr/>
          <a:lstStyle/>
          <a:p>
            <a:r>
              <a:rPr lang="en-US"/>
              <a:t>Barcode module:</a:t>
            </a:r>
          </a:p>
          <a:p>
            <a:pPr marL="0" indent="0">
              <a:buNone/>
            </a:pPr>
            <a:r>
              <a:rPr lang="en-US"/>
              <a:t>   minimum width of a barcode stripe</a:t>
            </a:r>
            <a:endParaRPr lang="nl-NL"/>
          </a:p>
        </p:txBody>
      </p:sp>
    </p:spTree>
    <p:extLst>
      <p:ext uri="{BB962C8B-B14F-4D97-AF65-F5344CB8AC3E}">
        <p14:creationId xmlns:p14="http://schemas.microsoft.com/office/powerpoint/2010/main" val="4921427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B474F-6133-4B8B-8F6A-937475649FEE}"/>
              </a:ext>
            </a:extLst>
          </p:cNvPr>
          <p:cNvSpPr>
            <a:spLocks noGrp="1"/>
          </p:cNvSpPr>
          <p:nvPr>
            <p:ph type="title"/>
          </p:nvPr>
        </p:nvSpPr>
        <p:spPr/>
        <p:txBody>
          <a:bodyPr/>
          <a:lstStyle/>
          <a:p>
            <a:r>
              <a:rPr lang="en-US"/>
              <a:t>System constraints</a:t>
            </a:r>
            <a:endParaRPr lang="nl-NL"/>
          </a:p>
        </p:txBody>
      </p:sp>
      <p:pic>
        <p:nvPicPr>
          <p:cNvPr id="5" name="Content Placeholder 4">
            <a:extLst>
              <a:ext uri="{FF2B5EF4-FFF2-40B4-BE49-F238E27FC236}">
                <a16:creationId xmlns:a16="http://schemas.microsoft.com/office/drawing/2014/main" id="{E476BCB5-BD62-4F37-B037-0DCE51D8BDD6}"/>
              </a:ext>
            </a:extLst>
          </p:cNvPr>
          <p:cNvPicPr>
            <a:picLocks noGrp="1" noChangeAspect="1"/>
          </p:cNvPicPr>
          <p:nvPr>
            <p:ph idx="1"/>
          </p:nvPr>
        </p:nvPicPr>
        <p:blipFill>
          <a:blip r:embed="rId3"/>
          <a:stretch>
            <a:fillRect/>
          </a:stretch>
        </p:blipFill>
        <p:spPr>
          <a:xfrm>
            <a:off x="3186697" y="1866359"/>
            <a:ext cx="3445924" cy="2819714"/>
          </a:xfrm>
        </p:spPr>
      </p:pic>
      <p:sp>
        <p:nvSpPr>
          <p:cNvPr id="4" name="Content Placeholder 2">
            <a:extLst>
              <a:ext uri="{FF2B5EF4-FFF2-40B4-BE49-F238E27FC236}">
                <a16:creationId xmlns:a16="http://schemas.microsoft.com/office/drawing/2014/main" id="{298121B2-4953-4FAA-AA1C-072E3C461463}"/>
              </a:ext>
            </a:extLst>
          </p:cNvPr>
          <p:cNvSpPr txBox="1">
            <a:spLocks/>
          </p:cNvSpPr>
          <p:nvPr/>
        </p:nvSpPr>
        <p:spPr>
          <a:xfrm>
            <a:off x="1763106" y="1200150"/>
            <a:ext cx="7106464" cy="348612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2D generalization </a:t>
            </a:r>
            <a:r>
              <a:rPr lang="en-US">
                <a:sym typeface="Wingdings" panose="05000000000000000000" pitchFamily="2" charset="2"/>
              </a:rPr>
              <a:t> good estimate</a:t>
            </a:r>
            <a:endParaRPr lang="nl-NL"/>
          </a:p>
        </p:txBody>
      </p:sp>
    </p:spTree>
    <p:extLst>
      <p:ext uri="{BB962C8B-B14F-4D97-AF65-F5344CB8AC3E}">
        <p14:creationId xmlns:p14="http://schemas.microsoft.com/office/powerpoint/2010/main" val="37218264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F29AA-946B-4B4A-A1DD-4D029A9C1917}"/>
              </a:ext>
            </a:extLst>
          </p:cNvPr>
          <p:cNvSpPr>
            <a:spLocks noGrp="1"/>
          </p:cNvSpPr>
          <p:nvPr>
            <p:ph type="title"/>
          </p:nvPr>
        </p:nvSpPr>
        <p:spPr/>
        <p:txBody>
          <a:bodyPr/>
          <a:lstStyle/>
          <a:p>
            <a:r>
              <a:rPr lang="en-US"/>
              <a:t>Performance</a:t>
            </a:r>
            <a:endParaRPr lang="nl-NL"/>
          </a:p>
        </p:txBody>
      </p:sp>
      <p:graphicFrame>
        <p:nvGraphicFramePr>
          <p:cNvPr id="10" name="Content Placeholder 9">
            <a:extLst>
              <a:ext uri="{FF2B5EF4-FFF2-40B4-BE49-F238E27FC236}">
                <a16:creationId xmlns:a16="http://schemas.microsoft.com/office/drawing/2014/main" id="{CF546A16-354E-4D0C-B76B-8C4F55B4BDC0}"/>
              </a:ext>
            </a:extLst>
          </p:cNvPr>
          <p:cNvGraphicFramePr>
            <a:graphicFrameLocks noGrp="1"/>
          </p:cNvGraphicFramePr>
          <p:nvPr>
            <p:ph idx="1"/>
          </p:nvPr>
        </p:nvGraphicFramePr>
        <p:xfrm>
          <a:off x="3138488" y="1966912"/>
          <a:ext cx="4647500" cy="2412000"/>
        </p:xfrm>
        <a:graphic>
          <a:graphicData uri="http://schemas.openxmlformats.org/drawingml/2006/table">
            <a:tbl>
              <a:tblPr>
                <a:tableStyleId>{F5AB1C69-6EDB-4FF4-983F-18BD219EF322}</a:tableStyleId>
              </a:tblPr>
              <a:tblGrid>
                <a:gridCol w="684000">
                  <a:extLst>
                    <a:ext uri="{9D8B030D-6E8A-4147-A177-3AD203B41FA5}">
                      <a16:colId xmlns:a16="http://schemas.microsoft.com/office/drawing/2014/main" val="3668966023"/>
                    </a:ext>
                  </a:extLst>
                </a:gridCol>
                <a:gridCol w="711200">
                  <a:extLst>
                    <a:ext uri="{9D8B030D-6E8A-4147-A177-3AD203B41FA5}">
                      <a16:colId xmlns:a16="http://schemas.microsoft.com/office/drawing/2014/main" val="667690044"/>
                    </a:ext>
                  </a:extLst>
                </a:gridCol>
                <a:gridCol w="876300">
                  <a:extLst>
                    <a:ext uri="{9D8B030D-6E8A-4147-A177-3AD203B41FA5}">
                      <a16:colId xmlns:a16="http://schemas.microsoft.com/office/drawing/2014/main" val="2716727951"/>
                    </a:ext>
                  </a:extLst>
                </a:gridCol>
                <a:gridCol w="684000">
                  <a:extLst>
                    <a:ext uri="{9D8B030D-6E8A-4147-A177-3AD203B41FA5}">
                      <a16:colId xmlns:a16="http://schemas.microsoft.com/office/drawing/2014/main" val="1884794483"/>
                    </a:ext>
                  </a:extLst>
                </a:gridCol>
                <a:gridCol w="828000">
                  <a:extLst>
                    <a:ext uri="{9D8B030D-6E8A-4147-A177-3AD203B41FA5}">
                      <a16:colId xmlns:a16="http://schemas.microsoft.com/office/drawing/2014/main" val="823336604"/>
                    </a:ext>
                  </a:extLst>
                </a:gridCol>
                <a:gridCol w="864000">
                  <a:extLst>
                    <a:ext uri="{9D8B030D-6E8A-4147-A177-3AD203B41FA5}">
                      <a16:colId xmlns:a16="http://schemas.microsoft.com/office/drawing/2014/main" val="2480014641"/>
                    </a:ext>
                  </a:extLst>
                </a:gridCol>
              </a:tblGrid>
              <a:tr h="396000">
                <a:tc>
                  <a:txBody>
                    <a:bodyPr/>
                    <a:lstStyle/>
                    <a:p>
                      <a:pPr algn="l" fontAlgn="b"/>
                      <a:endParaRPr lang="nl-NL" sz="1100" u="none" strike="noStrike">
                        <a:effectLst/>
                      </a:endParaRPr>
                    </a:p>
                    <a:p>
                      <a:pPr algn="l" fontAlgn="b"/>
                      <a:r>
                        <a:rPr lang="nl-NL" sz="1100" u="none" strike="noStrike">
                          <a:effectLst/>
                        </a:rPr>
                        <a:t>Lighting</a:t>
                      </a:r>
                      <a:endParaRPr lang="nl-NL" sz="1100" b="1" i="0" u="none" strike="noStrike">
                        <a:solidFill>
                          <a:srgbClr val="000000"/>
                        </a:solidFill>
                        <a:effectLst/>
                        <a:latin typeface="Calibri" panose="020F0502020204030204" pitchFamily="34" charset="0"/>
                      </a:endParaRPr>
                    </a:p>
                  </a:txBody>
                  <a:tcPr marL="9525" marR="9525" marT="9525" marB="0">
                    <a:lnB w="12700" cap="flat" cmpd="sng" algn="ctr">
                      <a:solidFill>
                        <a:schemeClr val="tx1"/>
                      </a:solidFill>
                      <a:prstDash val="solid"/>
                      <a:round/>
                      <a:headEnd type="none" w="med" len="med"/>
                      <a:tailEnd type="none" w="med" len="med"/>
                    </a:lnB>
                  </a:tcPr>
                </a:tc>
                <a:tc>
                  <a:txBody>
                    <a:bodyPr/>
                    <a:lstStyle/>
                    <a:p>
                      <a:pPr algn="l" fontAlgn="b"/>
                      <a:r>
                        <a:rPr lang="nl-NL" sz="1100" u="none" strike="noStrike">
                          <a:effectLst/>
                        </a:rPr>
                        <a:t>Barcode module</a:t>
                      </a:r>
                      <a:endParaRPr lang="nl-NL" sz="1100" b="1" i="0" u="none" strike="noStrike">
                        <a:solidFill>
                          <a:srgbClr val="000000"/>
                        </a:solidFill>
                        <a:effectLst/>
                        <a:latin typeface="Calibri" panose="020F0502020204030204" pitchFamily="34" charset="0"/>
                      </a:endParaRPr>
                    </a:p>
                  </a:txBody>
                  <a:tcPr marL="9525" marR="9525" marT="9525" marB="0">
                    <a:lnB w="12700" cap="flat" cmpd="sng" algn="ctr">
                      <a:solidFill>
                        <a:schemeClr val="tx1"/>
                      </a:solidFill>
                      <a:prstDash val="solid"/>
                      <a:round/>
                      <a:headEnd type="none" w="med" len="med"/>
                      <a:tailEnd type="none" w="med" len="med"/>
                    </a:lnB>
                  </a:tcPr>
                </a:tc>
                <a:tc>
                  <a:txBody>
                    <a:bodyPr/>
                    <a:lstStyle/>
                    <a:p>
                      <a:pPr algn="l" fontAlgn="b"/>
                      <a:r>
                        <a:rPr lang="nl-NL" sz="1100" u="none" strike="noStrike">
                          <a:effectLst/>
                        </a:rPr>
                        <a:t>Signal frequency</a:t>
                      </a:r>
                      <a:endParaRPr lang="nl-NL" sz="1100" b="1" i="0" u="none" strike="noStrike">
                        <a:solidFill>
                          <a:srgbClr val="000000"/>
                        </a:solidFill>
                        <a:effectLst/>
                        <a:latin typeface="Calibri" panose="020F0502020204030204" pitchFamily="34" charset="0"/>
                      </a:endParaRPr>
                    </a:p>
                  </a:txBody>
                  <a:tcPr marL="9525" marR="9525" marT="9525" marB="0">
                    <a:lnB w="12700" cap="flat" cmpd="sng" algn="ctr">
                      <a:solidFill>
                        <a:schemeClr val="tx1"/>
                      </a:solidFill>
                      <a:prstDash val="solid"/>
                      <a:round/>
                      <a:headEnd type="none" w="med" len="med"/>
                      <a:tailEnd type="none" w="med" len="med"/>
                    </a:lnB>
                  </a:tcPr>
                </a:tc>
                <a:tc>
                  <a:txBody>
                    <a:bodyPr/>
                    <a:lstStyle/>
                    <a:p>
                      <a:pPr algn="l" fontAlgn="b"/>
                      <a:endParaRPr lang="nl-NL" sz="1100" u="none" strike="noStrike">
                        <a:effectLst/>
                      </a:endParaRPr>
                    </a:p>
                    <a:p>
                      <a:pPr algn="l" fontAlgn="b"/>
                      <a:r>
                        <a:rPr lang="nl-NL" sz="1100" u="none" strike="noStrike">
                          <a:effectLst/>
                        </a:rPr>
                        <a:t>Distance</a:t>
                      </a:r>
                      <a:endParaRPr lang="nl-NL" sz="1100" b="1" i="0" u="none" strike="noStrike">
                        <a:solidFill>
                          <a:srgbClr val="000000"/>
                        </a:solidFill>
                        <a:effectLst/>
                        <a:latin typeface="Calibri" panose="020F0502020204030204" pitchFamily="34" charset="0"/>
                      </a:endParaRPr>
                    </a:p>
                  </a:txBody>
                  <a:tcPr marL="9525" marR="9525" marT="9525" marB="0">
                    <a:lnB w="12700" cap="flat" cmpd="sng" algn="ctr">
                      <a:solidFill>
                        <a:schemeClr val="tx1"/>
                      </a:solidFill>
                      <a:prstDash val="solid"/>
                      <a:round/>
                      <a:headEnd type="none" w="med" len="med"/>
                      <a:tailEnd type="none" w="med" len="med"/>
                    </a:lnB>
                  </a:tcPr>
                </a:tc>
                <a:tc>
                  <a:txBody>
                    <a:bodyPr/>
                    <a:lstStyle/>
                    <a:p>
                      <a:pPr algn="ctr" fontAlgn="b"/>
                      <a:r>
                        <a:rPr lang="nl-NL" sz="1100" u="none" strike="noStrike">
                          <a:effectLst/>
                        </a:rPr>
                        <a:t># Test messages</a:t>
                      </a:r>
                      <a:endParaRPr lang="nl-NL" sz="1100" b="1" i="0" u="none" strike="noStrike">
                        <a:solidFill>
                          <a:srgbClr val="000000"/>
                        </a:solidFill>
                        <a:effectLst/>
                        <a:latin typeface="Calibri" panose="020F0502020204030204" pitchFamily="34" charset="0"/>
                      </a:endParaRPr>
                    </a:p>
                  </a:txBody>
                  <a:tcPr marL="9525" marR="9525" marT="9525" marB="0">
                    <a:lnB w="12700" cap="flat" cmpd="sng" algn="ctr">
                      <a:solidFill>
                        <a:schemeClr val="tx1"/>
                      </a:solidFill>
                      <a:prstDash val="solid"/>
                      <a:round/>
                      <a:headEnd type="none" w="med" len="med"/>
                      <a:tailEnd type="none" w="med" len="med"/>
                    </a:lnB>
                  </a:tcPr>
                </a:tc>
                <a:tc>
                  <a:txBody>
                    <a:bodyPr/>
                    <a:lstStyle/>
                    <a:p>
                      <a:pPr algn="ctr" fontAlgn="b"/>
                      <a:r>
                        <a:rPr lang="nl-NL" sz="1100" u="none" strike="noStrike">
                          <a:effectLst/>
                        </a:rPr>
                        <a:t>Correctly decoded</a:t>
                      </a:r>
                      <a:endParaRPr lang="nl-NL" sz="1100" b="1" i="0" u="none" strike="noStrike">
                        <a:solidFill>
                          <a:srgbClr val="000000"/>
                        </a:solidFill>
                        <a:effectLst/>
                        <a:latin typeface="Calibri" panose="020F0502020204030204" pitchFamily="34" charset="0"/>
                      </a:endParaRPr>
                    </a:p>
                  </a:txBody>
                  <a:tcPr marL="9525" marR="9525" marT="9525"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937184"/>
                  </a:ext>
                </a:extLst>
              </a:tr>
              <a:tr h="252000">
                <a:tc>
                  <a:txBody>
                    <a:bodyPr/>
                    <a:lstStyle/>
                    <a:p>
                      <a:pPr algn="l" fontAlgn="b"/>
                      <a:r>
                        <a:rPr lang="nl-NL" sz="1100" u="none" strike="noStrike">
                          <a:effectLst/>
                        </a:rPr>
                        <a:t>Sunlight</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l" fontAlgn="b"/>
                      <a:r>
                        <a:rPr lang="nl-NL" sz="1100" u="none" strike="noStrike">
                          <a:effectLst/>
                        </a:rPr>
                        <a:t>1 cm</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l" fontAlgn="b"/>
                      <a:r>
                        <a:rPr lang="nl-NL" sz="1100" u="none" strike="noStrike">
                          <a:effectLst/>
                        </a:rPr>
                        <a:t>212 Hz</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l" fontAlgn="b"/>
                      <a:r>
                        <a:rPr lang="nl-NL" sz="1100" u="none" strike="noStrike">
                          <a:effectLst/>
                        </a:rPr>
                        <a:t>37 cm</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b"/>
                      <a:r>
                        <a:rPr lang="nl-NL" sz="1100" u="none" strike="noStrike">
                          <a:effectLst/>
                        </a:rPr>
                        <a:t>201</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b"/>
                      <a:r>
                        <a:rPr lang="nl-NL" sz="1100" u="none" strike="noStrike">
                          <a:effectLst/>
                        </a:rPr>
                        <a:t>100,0%</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618774396"/>
                  </a:ext>
                </a:extLst>
              </a:tr>
              <a:tr h="252000">
                <a:tc>
                  <a:txBody>
                    <a:bodyPr/>
                    <a:lstStyle/>
                    <a:p>
                      <a:pPr algn="l" fontAlgn="b"/>
                      <a:r>
                        <a:rPr lang="nl-NL" sz="1100" u="none" strike="noStrike">
                          <a:effectLst/>
                        </a:rPr>
                        <a:t>Sunlight</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nl-NL" sz="1100" u="none" strike="noStrike">
                          <a:effectLst/>
                        </a:rPr>
                        <a:t>1 cm</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nl-NL" sz="1100" u="none" strike="noStrike">
                          <a:effectLst/>
                        </a:rPr>
                        <a:t>215 Hz</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nl-NL" sz="1100" u="none" strike="noStrike">
                          <a:effectLst/>
                        </a:rPr>
                        <a:t>70 cm</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nl-NL" sz="1100" u="none" strike="noStrike">
                          <a:effectLst/>
                        </a:rPr>
                        <a:t>204</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nl-NL" sz="1100" u="none" strike="noStrike">
                          <a:effectLst/>
                        </a:rPr>
                        <a:t>99,5%</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3306268"/>
                  </a:ext>
                </a:extLst>
              </a:tr>
              <a:tr h="252000">
                <a:tc>
                  <a:txBody>
                    <a:bodyPr/>
                    <a:lstStyle/>
                    <a:p>
                      <a:pPr algn="l" fontAlgn="b"/>
                      <a:r>
                        <a:rPr lang="nl-NL" sz="1100" u="none" strike="noStrike">
                          <a:effectLst/>
                        </a:rPr>
                        <a:t>Low</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l" fontAlgn="b"/>
                      <a:r>
                        <a:rPr lang="nl-NL" sz="1100" u="none" strike="noStrike">
                          <a:effectLst/>
                        </a:rPr>
                        <a:t>1 cm</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l" fontAlgn="b"/>
                      <a:r>
                        <a:rPr lang="nl-NL" sz="1100" u="none" strike="noStrike">
                          <a:effectLst/>
                        </a:rPr>
                        <a:t>25 Hz</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l" fontAlgn="b"/>
                      <a:r>
                        <a:rPr lang="nl-NL" sz="1100" u="none" strike="noStrike">
                          <a:effectLst/>
                        </a:rPr>
                        <a:t>37 cm</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b"/>
                      <a:r>
                        <a:rPr lang="nl-NL" sz="1100" u="none" strike="noStrike">
                          <a:effectLst/>
                        </a:rPr>
                        <a:t>24</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b"/>
                      <a:r>
                        <a:rPr lang="nl-NL" sz="1100" u="none" strike="noStrike">
                          <a:effectLst/>
                        </a:rPr>
                        <a:t>100,0%</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95843627"/>
                  </a:ext>
                </a:extLst>
              </a:tr>
              <a:tr h="252000">
                <a:tc>
                  <a:txBody>
                    <a:bodyPr/>
                    <a:lstStyle/>
                    <a:p>
                      <a:pPr algn="l" fontAlgn="b"/>
                      <a:r>
                        <a:rPr lang="nl-NL" sz="1100" u="none" strike="noStrike">
                          <a:effectLst/>
                        </a:rPr>
                        <a:t>Low</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nl-NL" sz="1100" u="none" strike="noStrike">
                          <a:effectLst/>
                        </a:rPr>
                        <a:t>1 cm</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nl-NL" sz="1100" u="none" strike="noStrike">
                          <a:effectLst/>
                        </a:rPr>
                        <a:t>60 Hz</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nl-NL" sz="1100" u="none" strike="noStrike">
                          <a:effectLst/>
                        </a:rPr>
                        <a:t>70 cm</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nl-NL" sz="1100" u="none" strike="noStrike">
                          <a:effectLst/>
                        </a:rPr>
                        <a:t>56</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nl-NL" sz="1100" u="none" strike="noStrike">
                          <a:effectLst/>
                        </a:rPr>
                        <a:t>98,2%</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886620"/>
                  </a:ext>
                </a:extLst>
              </a:tr>
              <a:tr h="252000">
                <a:tc>
                  <a:txBody>
                    <a:bodyPr/>
                    <a:lstStyle/>
                    <a:p>
                      <a:pPr algn="l" fontAlgn="b"/>
                      <a:r>
                        <a:rPr lang="nl-NL" sz="1100" u="none" strike="noStrike">
                          <a:effectLst/>
                        </a:rPr>
                        <a:t>Low</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l" fontAlgn="b"/>
                      <a:r>
                        <a:rPr lang="nl-NL" sz="1100" u="none" strike="noStrike">
                          <a:effectLst/>
                        </a:rPr>
                        <a:t>1 cm</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l" fontAlgn="b"/>
                      <a:r>
                        <a:rPr lang="nl-NL" sz="1100" u="none" strike="noStrike">
                          <a:effectLst/>
                        </a:rPr>
                        <a:t>Varying</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l" fontAlgn="b"/>
                      <a:r>
                        <a:rPr lang="nl-NL" sz="1100" u="none" strike="noStrike">
                          <a:effectLst/>
                        </a:rPr>
                        <a:t>37 cm</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b"/>
                      <a:r>
                        <a:rPr lang="nl-NL" sz="1100" u="none" strike="noStrike">
                          <a:effectLst/>
                        </a:rPr>
                        <a:t>116</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b"/>
                      <a:r>
                        <a:rPr lang="nl-NL" sz="1100" u="none" strike="noStrike">
                          <a:effectLst/>
                        </a:rPr>
                        <a:t>84,5%</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95331552"/>
                  </a:ext>
                </a:extLst>
              </a:tr>
              <a:tr h="252000">
                <a:tc>
                  <a:txBody>
                    <a:bodyPr/>
                    <a:lstStyle/>
                    <a:p>
                      <a:pPr algn="l" fontAlgn="b"/>
                      <a:r>
                        <a:rPr lang="nl-NL" sz="1100" u="none" strike="noStrike">
                          <a:effectLst/>
                        </a:rPr>
                        <a:t>Low</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nl-NL" sz="1100" u="none" strike="noStrike">
                          <a:effectLst/>
                        </a:rPr>
                        <a:t>1 cm</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nl-NL" sz="1100" u="none" strike="noStrike">
                          <a:effectLst/>
                        </a:rPr>
                        <a:t>Varying</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nl-NL" sz="1100" u="none" strike="noStrike">
                          <a:effectLst/>
                        </a:rPr>
                        <a:t>70 cm</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nl-NL" sz="1100" u="none" strike="noStrike">
                          <a:effectLst/>
                        </a:rPr>
                        <a:t>115</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nl-NL" sz="1100" u="none" strike="noStrike">
                          <a:effectLst/>
                        </a:rPr>
                        <a:t>86,1%</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4409903"/>
                  </a:ext>
                </a:extLst>
              </a:tr>
              <a:tr h="252000">
                <a:tc>
                  <a:txBody>
                    <a:bodyPr/>
                    <a:lstStyle/>
                    <a:p>
                      <a:pPr algn="l" fontAlgn="b"/>
                      <a:r>
                        <a:rPr lang="nl-NL" sz="1100" u="none" strike="noStrike">
                          <a:effectLst/>
                        </a:rPr>
                        <a:t>Low</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l" fontAlgn="b"/>
                      <a:r>
                        <a:rPr lang="nl-NL" sz="1100" u="none" strike="noStrike">
                          <a:effectLst/>
                        </a:rPr>
                        <a:t>1 cm</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l" fontAlgn="b"/>
                      <a:r>
                        <a:rPr lang="nl-NL" sz="1100" u="none" strike="noStrike">
                          <a:effectLst/>
                        </a:rPr>
                        <a:t>195 Hz</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l" fontAlgn="b"/>
                      <a:r>
                        <a:rPr lang="nl-NL" sz="1100" u="none" strike="noStrike">
                          <a:effectLst/>
                        </a:rPr>
                        <a:t>37 cm</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b"/>
                      <a:r>
                        <a:rPr lang="nl-NL" sz="1100" u="none" strike="noStrike">
                          <a:effectLst/>
                        </a:rPr>
                        <a:t>184</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b"/>
                      <a:r>
                        <a:rPr lang="nl-NL" sz="1100" u="none" strike="noStrike">
                          <a:effectLst/>
                        </a:rPr>
                        <a:t>57,6%</a:t>
                      </a:r>
                      <a:endParaRPr lang="nl-NL" sz="11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14810089"/>
                  </a:ext>
                </a:extLst>
              </a:tr>
              <a:tr h="252000">
                <a:tc>
                  <a:txBody>
                    <a:bodyPr/>
                    <a:lstStyle/>
                    <a:p>
                      <a:pPr algn="l" fontAlgn="b"/>
                      <a:r>
                        <a:rPr lang="nl-NL" sz="1100" u="none" strike="noStrike">
                          <a:effectLst/>
                        </a:rPr>
                        <a:t>Low</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nl-NL" sz="1100" u="none" strike="noStrike">
                          <a:effectLst/>
                        </a:rPr>
                        <a:t>1 cm</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nl-NL" sz="1100" u="none" strike="noStrike">
                          <a:effectLst/>
                        </a:rPr>
                        <a:t>220 Hz</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nl-NL" sz="1100" u="none" strike="noStrike">
                          <a:effectLst/>
                        </a:rPr>
                        <a:t>70 cm</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nl-NL" sz="1100" u="none" strike="noStrike">
                          <a:effectLst/>
                        </a:rPr>
                        <a:t>209</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nl-NL" sz="1100" u="none" strike="noStrike">
                          <a:effectLst/>
                        </a:rPr>
                        <a:t>49,3%</a:t>
                      </a:r>
                      <a:endParaRPr lang="nl-NL" sz="11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5232807"/>
                  </a:ext>
                </a:extLst>
              </a:tr>
            </a:tbl>
          </a:graphicData>
        </a:graphic>
      </p:graphicFrame>
      <p:sp>
        <p:nvSpPr>
          <p:cNvPr id="4" name="Content Placeholder 1">
            <a:extLst>
              <a:ext uri="{FF2B5EF4-FFF2-40B4-BE49-F238E27FC236}">
                <a16:creationId xmlns:a16="http://schemas.microsoft.com/office/drawing/2014/main" id="{232AC05B-3566-481B-9883-C587A9AE750A}"/>
              </a:ext>
            </a:extLst>
          </p:cNvPr>
          <p:cNvSpPr txBox="1">
            <a:spLocks/>
          </p:cNvSpPr>
          <p:nvPr/>
        </p:nvSpPr>
        <p:spPr>
          <a:xfrm>
            <a:off x="1772404" y="1200150"/>
            <a:ext cx="7090513" cy="361555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Great performance with sunlight</a:t>
            </a:r>
            <a:endParaRPr lang="nl-NL"/>
          </a:p>
        </p:txBody>
      </p:sp>
    </p:spTree>
    <p:extLst>
      <p:ext uri="{BB962C8B-B14F-4D97-AF65-F5344CB8AC3E}">
        <p14:creationId xmlns:p14="http://schemas.microsoft.com/office/powerpoint/2010/main" val="16261074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E2513-FD7A-4F72-AE7E-928F882378AD}"/>
              </a:ext>
            </a:extLst>
          </p:cNvPr>
          <p:cNvSpPr>
            <a:spLocks noGrp="1"/>
          </p:cNvSpPr>
          <p:nvPr>
            <p:ph type="title"/>
          </p:nvPr>
        </p:nvSpPr>
        <p:spPr/>
        <p:txBody>
          <a:bodyPr/>
          <a:lstStyle/>
          <a:p>
            <a:r>
              <a:rPr lang="en-US"/>
              <a:t>Shadow</a:t>
            </a:r>
            <a:endParaRPr lang="nl-NL"/>
          </a:p>
        </p:txBody>
      </p:sp>
      <p:pic>
        <p:nvPicPr>
          <p:cNvPr id="5" name="Content Placeholder 4">
            <a:extLst>
              <a:ext uri="{FF2B5EF4-FFF2-40B4-BE49-F238E27FC236}">
                <a16:creationId xmlns:a16="http://schemas.microsoft.com/office/drawing/2014/main" id="{9EC1CE32-6D8F-431F-99E0-72068CD202EB}"/>
              </a:ext>
            </a:extLst>
          </p:cNvPr>
          <p:cNvPicPr>
            <a:picLocks noGrp="1" noChangeAspect="1"/>
          </p:cNvPicPr>
          <p:nvPr>
            <p:ph idx="1"/>
          </p:nvPr>
        </p:nvPicPr>
        <p:blipFill>
          <a:blip r:embed="rId2"/>
          <a:stretch>
            <a:fillRect/>
          </a:stretch>
        </p:blipFill>
        <p:spPr>
          <a:xfrm>
            <a:off x="2564675" y="1200150"/>
            <a:ext cx="5503725" cy="3486150"/>
          </a:xfrm>
        </p:spPr>
      </p:pic>
    </p:spTree>
    <p:extLst>
      <p:ext uri="{BB962C8B-B14F-4D97-AF65-F5344CB8AC3E}">
        <p14:creationId xmlns:p14="http://schemas.microsoft.com/office/powerpoint/2010/main" val="2589556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future: smart cities</a:t>
            </a:r>
            <a:endParaRPr lang="en-US" dirty="0"/>
          </a:p>
        </p:txBody>
      </p:sp>
      <p:pic>
        <p:nvPicPr>
          <p:cNvPr id="9" name="Content Placeholder 8">
            <a:extLst>
              <a:ext uri="{FF2B5EF4-FFF2-40B4-BE49-F238E27FC236}">
                <a16:creationId xmlns:a16="http://schemas.microsoft.com/office/drawing/2014/main" id="{DED6EBD6-E262-47BF-88BB-03F7B5EB7128}"/>
              </a:ext>
            </a:extLst>
          </p:cNvPr>
          <p:cNvPicPr>
            <a:picLocks noGrp="1" noChangeAspect="1"/>
          </p:cNvPicPr>
          <p:nvPr>
            <p:ph idx="1"/>
          </p:nvPr>
        </p:nvPicPr>
        <p:blipFill>
          <a:blip r:embed="rId3"/>
          <a:stretch>
            <a:fillRect/>
          </a:stretch>
        </p:blipFill>
        <p:spPr>
          <a:xfrm>
            <a:off x="1763713" y="1731140"/>
            <a:ext cx="7105650" cy="2424169"/>
          </a:xfrm>
        </p:spPr>
      </p:pic>
      <p:sp>
        <p:nvSpPr>
          <p:cNvPr id="4" name="Content Placeholder 4">
            <a:extLst>
              <a:ext uri="{FF2B5EF4-FFF2-40B4-BE49-F238E27FC236}">
                <a16:creationId xmlns:a16="http://schemas.microsoft.com/office/drawing/2014/main" id="{37CE7ACB-4168-4F2E-9D6D-A759EB968689}"/>
              </a:ext>
            </a:extLst>
          </p:cNvPr>
          <p:cNvSpPr txBox="1">
            <a:spLocks/>
          </p:cNvSpPr>
          <p:nvPr/>
        </p:nvSpPr>
        <p:spPr>
          <a:xfrm>
            <a:off x="1772404" y="1200150"/>
            <a:ext cx="7090513" cy="361555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Challenge: communication</a:t>
            </a:r>
            <a:endParaRPr lang="nl-NL" dirty="0"/>
          </a:p>
        </p:txBody>
      </p:sp>
    </p:spTree>
    <p:extLst>
      <p:ext uri="{BB962C8B-B14F-4D97-AF65-F5344CB8AC3E}">
        <p14:creationId xmlns:p14="http://schemas.microsoft.com/office/powerpoint/2010/main" val="36916176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E0DC0-FE5A-42C0-9CAF-69BA6BAF5841}"/>
              </a:ext>
            </a:extLst>
          </p:cNvPr>
          <p:cNvSpPr>
            <a:spLocks noGrp="1"/>
          </p:cNvSpPr>
          <p:nvPr>
            <p:ph type="title"/>
          </p:nvPr>
        </p:nvSpPr>
        <p:spPr/>
        <p:txBody>
          <a:bodyPr/>
          <a:lstStyle/>
          <a:p>
            <a:r>
              <a:rPr lang="en-US"/>
              <a:t>2D system</a:t>
            </a:r>
            <a:endParaRPr lang="nl-NL"/>
          </a:p>
        </p:txBody>
      </p:sp>
      <p:pic>
        <p:nvPicPr>
          <p:cNvPr id="5" name="Content Placeholder 4">
            <a:extLst>
              <a:ext uri="{FF2B5EF4-FFF2-40B4-BE49-F238E27FC236}">
                <a16:creationId xmlns:a16="http://schemas.microsoft.com/office/drawing/2014/main" id="{8AE50D10-029E-449E-A533-BAFCBF2EE571}"/>
              </a:ext>
            </a:extLst>
          </p:cNvPr>
          <p:cNvPicPr>
            <a:picLocks noGrp="1" noChangeAspect="1"/>
          </p:cNvPicPr>
          <p:nvPr>
            <p:ph idx="1"/>
          </p:nvPr>
        </p:nvPicPr>
        <p:blipFill>
          <a:blip r:embed="rId2"/>
          <a:stretch>
            <a:fillRect/>
          </a:stretch>
        </p:blipFill>
        <p:spPr>
          <a:xfrm>
            <a:off x="1763713" y="1728606"/>
            <a:ext cx="7105650" cy="2429237"/>
          </a:xfrm>
        </p:spPr>
      </p:pic>
    </p:spTree>
    <p:extLst>
      <p:ext uri="{BB962C8B-B14F-4D97-AF65-F5344CB8AC3E}">
        <p14:creationId xmlns:p14="http://schemas.microsoft.com/office/powerpoint/2010/main" val="3832138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7EB69-36B1-47AA-8B99-C2A703D04B9C}"/>
              </a:ext>
            </a:extLst>
          </p:cNvPr>
          <p:cNvSpPr>
            <a:spLocks noGrp="1"/>
          </p:cNvSpPr>
          <p:nvPr>
            <p:ph type="title"/>
          </p:nvPr>
        </p:nvSpPr>
        <p:spPr/>
        <p:txBody>
          <a:bodyPr/>
          <a:lstStyle/>
          <a:p>
            <a:r>
              <a:rPr lang="en-US"/>
              <a:t>2D system without lens</a:t>
            </a:r>
            <a:endParaRPr lang="nl-NL"/>
          </a:p>
        </p:txBody>
      </p:sp>
      <p:pic>
        <p:nvPicPr>
          <p:cNvPr id="5" name="Content Placeholder 4">
            <a:extLst>
              <a:ext uri="{FF2B5EF4-FFF2-40B4-BE49-F238E27FC236}">
                <a16:creationId xmlns:a16="http://schemas.microsoft.com/office/drawing/2014/main" id="{311F939E-48D4-4B8D-B819-9C4B401DC9DD}"/>
              </a:ext>
            </a:extLst>
          </p:cNvPr>
          <p:cNvPicPr>
            <a:picLocks noGrp="1" noChangeAspect="1"/>
          </p:cNvPicPr>
          <p:nvPr>
            <p:ph idx="1"/>
          </p:nvPr>
        </p:nvPicPr>
        <p:blipFill>
          <a:blip r:embed="rId2"/>
          <a:stretch>
            <a:fillRect/>
          </a:stretch>
        </p:blipFill>
        <p:spPr>
          <a:xfrm>
            <a:off x="1763713" y="1772821"/>
            <a:ext cx="7105650" cy="2340807"/>
          </a:xfrm>
        </p:spPr>
      </p:pic>
    </p:spTree>
    <p:extLst>
      <p:ext uri="{BB962C8B-B14F-4D97-AF65-F5344CB8AC3E}">
        <p14:creationId xmlns:p14="http://schemas.microsoft.com/office/powerpoint/2010/main" val="36406099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4D494-AA6D-47AF-8131-7BD1A6D8E0D4}"/>
              </a:ext>
            </a:extLst>
          </p:cNvPr>
          <p:cNvSpPr>
            <a:spLocks noGrp="1"/>
          </p:cNvSpPr>
          <p:nvPr>
            <p:ph type="title"/>
          </p:nvPr>
        </p:nvSpPr>
        <p:spPr/>
        <p:txBody>
          <a:bodyPr/>
          <a:lstStyle/>
          <a:p>
            <a:r>
              <a:rPr lang="en-US"/>
              <a:t>Signal direction</a:t>
            </a:r>
            <a:endParaRPr lang="nl-NL"/>
          </a:p>
        </p:txBody>
      </p:sp>
      <p:pic>
        <p:nvPicPr>
          <p:cNvPr id="5" name="Content Placeholder 4">
            <a:extLst>
              <a:ext uri="{FF2B5EF4-FFF2-40B4-BE49-F238E27FC236}">
                <a16:creationId xmlns:a16="http://schemas.microsoft.com/office/drawing/2014/main" id="{D521D831-182C-4996-9201-6943D49E3755}"/>
              </a:ext>
            </a:extLst>
          </p:cNvPr>
          <p:cNvPicPr>
            <a:picLocks noGrp="1" noChangeAspect="1"/>
          </p:cNvPicPr>
          <p:nvPr>
            <p:ph idx="1"/>
          </p:nvPr>
        </p:nvPicPr>
        <p:blipFill>
          <a:blip r:embed="rId3"/>
          <a:stretch>
            <a:fillRect/>
          </a:stretch>
        </p:blipFill>
        <p:spPr>
          <a:xfrm>
            <a:off x="1763106" y="2078906"/>
            <a:ext cx="7105650" cy="2083743"/>
          </a:xfrm>
        </p:spPr>
      </p:pic>
    </p:spTree>
    <p:extLst>
      <p:ext uri="{BB962C8B-B14F-4D97-AF65-F5344CB8AC3E}">
        <p14:creationId xmlns:p14="http://schemas.microsoft.com/office/powerpoint/2010/main" val="37264450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28639-62B7-43FC-B628-82BC4A79B658}"/>
              </a:ext>
            </a:extLst>
          </p:cNvPr>
          <p:cNvSpPr>
            <a:spLocks noGrp="1"/>
          </p:cNvSpPr>
          <p:nvPr>
            <p:ph type="title"/>
          </p:nvPr>
        </p:nvSpPr>
        <p:spPr/>
        <p:txBody>
          <a:bodyPr/>
          <a:lstStyle/>
          <a:p>
            <a:r>
              <a:rPr lang="en-US"/>
              <a:t>Electrical circuit</a:t>
            </a:r>
            <a:endParaRPr lang="nl-NL"/>
          </a:p>
        </p:txBody>
      </p:sp>
      <p:pic>
        <p:nvPicPr>
          <p:cNvPr id="5" name="Content Placeholder 4">
            <a:extLst>
              <a:ext uri="{FF2B5EF4-FFF2-40B4-BE49-F238E27FC236}">
                <a16:creationId xmlns:a16="http://schemas.microsoft.com/office/drawing/2014/main" id="{076ACAF0-FD8C-439D-AEC6-9CC0D34F8BDB}"/>
              </a:ext>
            </a:extLst>
          </p:cNvPr>
          <p:cNvPicPr>
            <a:picLocks noGrp="1" noChangeAspect="1"/>
          </p:cNvPicPr>
          <p:nvPr>
            <p:ph idx="1"/>
          </p:nvPr>
        </p:nvPicPr>
        <p:blipFill>
          <a:blip r:embed="rId2"/>
          <a:stretch>
            <a:fillRect/>
          </a:stretch>
        </p:blipFill>
        <p:spPr>
          <a:xfrm>
            <a:off x="1763713" y="1757646"/>
            <a:ext cx="7105650" cy="2371158"/>
          </a:xfrm>
        </p:spPr>
      </p:pic>
    </p:spTree>
    <p:extLst>
      <p:ext uri="{BB962C8B-B14F-4D97-AF65-F5344CB8AC3E}">
        <p14:creationId xmlns:p14="http://schemas.microsoft.com/office/powerpoint/2010/main" val="1654302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4D92E-BED9-4B14-8C34-12F22B65A512}"/>
              </a:ext>
            </a:extLst>
          </p:cNvPr>
          <p:cNvSpPr>
            <a:spLocks noGrp="1"/>
          </p:cNvSpPr>
          <p:nvPr>
            <p:ph type="title"/>
          </p:nvPr>
        </p:nvSpPr>
        <p:spPr/>
        <p:txBody>
          <a:bodyPr/>
          <a:lstStyle/>
          <a:p>
            <a:r>
              <a:rPr lang="en-US"/>
              <a:t>Linearity</a:t>
            </a:r>
            <a:endParaRPr lang="nl-NL"/>
          </a:p>
        </p:txBody>
      </p:sp>
      <p:pic>
        <p:nvPicPr>
          <p:cNvPr id="5" name="Content Placeholder 4">
            <a:extLst>
              <a:ext uri="{FF2B5EF4-FFF2-40B4-BE49-F238E27FC236}">
                <a16:creationId xmlns:a16="http://schemas.microsoft.com/office/drawing/2014/main" id="{A539A6D3-5CF0-4042-8287-1A7A725DAB56}"/>
              </a:ext>
            </a:extLst>
          </p:cNvPr>
          <p:cNvPicPr>
            <a:picLocks noGrp="1" noChangeAspect="1"/>
          </p:cNvPicPr>
          <p:nvPr>
            <p:ph idx="1"/>
          </p:nvPr>
        </p:nvPicPr>
        <p:blipFill>
          <a:blip r:embed="rId2"/>
          <a:stretch>
            <a:fillRect/>
          </a:stretch>
        </p:blipFill>
        <p:spPr>
          <a:xfrm>
            <a:off x="3087541" y="2053678"/>
            <a:ext cx="3366525" cy="2632622"/>
          </a:xfrm>
        </p:spPr>
      </p:pic>
    </p:spTree>
    <p:extLst>
      <p:ext uri="{BB962C8B-B14F-4D97-AF65-F5344CB8AC3E}">
        <p14:creationId xmlns:p14="http://schemas.microsoft.com/office/powerpoint/2010/main" val="7347023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972B1-5959-4AA0-AFF5-21AB62D2346F}"/>
              </a:ext>
            </a:extLst>
          </p:cNvPr>
          <p:cNvSpPr>
            <a:spLocks noGrp="1"/>
          </p:cNvSpPr>
          <p:nvPr>
            <p:ph type="title"/>
          </p:nvPr>
        </p:nvSpPr>
        <p:spPr/>
        <p:txBody>
          <a:bodyPr/>
          <a:lstStyle/>
          <a:p>
            <a:r>
              <a:rPr lang="en-US"/>
              <a:t>Misalignment</a:t>
            </a:r>
            <a:endParaRPr lang="nl-NL"/>
          </a:p>
        </p:txBody>
      </p:sp>
      <p:sp>
        <p:nvSpPr>
          <p:cNvPr id="3" name="Content Placeholder 2">
            <a:extLst>
              <a:ext uri="{FF2B5EF4-FFF2-40B4-BE49-F238E27FC236}">
                <a16:creationId xmlns:a16="http://schemas.microsoft.com/office/drawing/2014/main" id="{E3AFFCAB-4714-4E31-BF55-D772F6946D4B}"/>
              </a:ext>
            </a:extLst>
          </p:cNvPr>
          <p:cNvSpPr>
            <a:spLocks noGrp="1"/>
          </p:cNvSpPr>
          <p:nvPr>
            <p:ph idx="1"/>
          </p:nvPr>
        </p:nvSpPr>
        <p:spPr/>
        <p:txBody>
          <a:bodyPr/>
          <a:lstStyle/>
          <a:p>
            <a:r>
              <a:rPr lang="en-US"/>
              <a:t>No symmetrical behaviour</a:t>
            </a:r>
            <a:endParaRPr lang="nl-NL"/>
          </a:p>
        </p:txBody>
      </p:sp>
      <p:pic>
        <p:nvPicPr>
          <p:cNvPr id="5" name="Picture 4">
            <a:extLst>
              <a:ext uri="{FF2B5EF4-FFF2-40B4-BE49-F238E27FC236}">
                <a16:creationId xmlns:a16="http://schemas.microsoft.com/office/drawing/2014/main" id="{19931127-90FC-449D-B780-F59BC8A4AF54}"/>
              </a:ext>
            </a:extLst>
          </p:cNvPr>
          <p:cNvPicPr>
            <a:picLocks noChangeAspect="1"/>
          </p:cNvPicPr>
          <p:nvPr/>
        </p:nvPicPr>
        <p:blipFill>
          <a:blip r:embed="rId2"/>
          <a:stretch>
            <a:fillRect/>
          </a:stretch>
        </p:blipFill>
        <p:spPr>
          <a:xfrm>
            <a:off x="2191047" y="2478267"/>
            <a:ext cx="2496363" cy="2022054"/>
          </a:xfrm>
          <a:prstGeom prst="rect">
            <a:avLst/>
          </a:prstGeom>
        </p:spPr>
      </p:pic>
      <p:pic>
        <p:nvPicPr>
          <p:cNvPr id="7" name="Picture 6">
            <a:extLst>
              <a:ext uri="{FF2B5EF4-FFF2-40B4-BE49-F238E27FC236}">
                <a16:creationId xmlns:a16="http://schemas.microsoft.com/office/drawing/2014/main" id="{BF39B058-C8E2-4B81-BE52-C7EBC7C2D301}"/>
              </a:ext>
            </a:extLst>
          </p:cNvPr>
          <p:cNvPicPr>
            <a:picLocks noChangeAspect="1"/>
          </p:cNvPicPr>
          <p:nvPr/>
        </p:nvPicPr>
        <p:blipFill>
          <a:blip r:embed="rId3"/>
          <a:stretch>
            <a:fillRect/>
          </a:stretch>
        </p:blipFill>
        <p:spPr>
          <a:xfrm>
            <a:off x="5316338" y="2478267"/>
            <a:ext cx="2496363" cy="2022054"/>
          </a:xfrm>
          <a:prstGeom prst="rect">
            <a:avLst/>
          </a:prstGeom>
        </p:spPr>
      </p:pic>
    </p:spTree>
    <p:extLst>
      <p:ext uri="{BB962C8B-B14F-4D97-AF65-F5344CB8AC3E}">
        <p14:creationId xmlns:p14="http://schemas.microsoft.com/office/powerpoint/2010/main" val="4240730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D5553-E724-4C96-BE5E-31AD261DE44B}"/>
              </a:ext>
            </a:extLst>
          </p:cNvPr>
          <p:cNvSpPr>
            <a:spLocks noGrp="1"/>
          </p:cNvSpPr>
          <p:nvPr>
            <p:ph type="title"/>
          </p:nvPr>
        </p:nvSpPr>
        <p:spPr/>
        <p:txBody>
          <a:bodyPr/>
          <a:lstStyle/>
          <a:p>
            <a:r>
              <a:rPr lang="en-US"/>
              <a:t>Photodiode</a:t>
            </a:r>
            <a:endParaRPr lang="nl-NL"/>
          </a:p>
        </p:txBody>
      </p:sp>
      <p:pic>
        <p:nvPicPr>
          <p:cNvPr id="5" name="Content Placeholder 4">
            <a:extLst>
              <a:ext uri="{FF2B5EF4-FFF2-40B4-BE49-F238E27FC236}">
                <a16:creationId xmlns:a16="http://schemas.microsoft.com/office/drawing/2014/main" id="{738C8EE5-9EC9-40B0-AA28-8F9C5193D519}"/>
              </a:ext>
            </a:extLst>
          </p:cNvPr>
          <p:cNvPicPr>
            <a:picLocks noGrp="1" noChangeAspect="1"/>
          </p:cNvPicPr>
          <p:nvPr>
            <p:ph idx="1"/>
          </p:nvPr>
        </p:nvPicPr>
        <p:blipFill>
          <a:blip r:embed="rId2"/>
          <a:stretch>
            <a:fillRect/>
          </a:stretch>
        </p:blipFill>
        <p:spPr>
          <a:xfrm>
            <a:off x="3213309" y="1200150"/>
            <a:ext cx="4206457" cy="3486150"/>
          </a:xfrm>
        </p:spPr>
      </p:pic>
    </p:spTree>
    <p:extLst>
      <p:ext uri="{BB962C8B-B14F-4D97-AF65-F5344CB8AC3E}">
        <p14:creationId xmlns:p14="http://schemas.microsoft.com/office/powerpoint/2010/main" val="21470864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A001C-3AC3-487A-B18C-B0E9412924C1}"/>
              </a:ext>
            </a:extLst>
          </p:cNvPr>
          <p:cNvSpPr>
            <a:spLocks noGrp="1"/>
          </p:cNvSpPr>
          <p:nvPr>
            <p:ph type="title"/>
          </p:nvPr>
        </p:nvSpPr>
        <p:spPr/>
        <p:txBody>
          <a:bodyPr/>
          <a:lstStyle/>
          <a:p>
            <a:r>
              <a:rPr lang="en-US"/>
              <a:t>Phototransistor</a:t>
            </a:r>
            <a:endParaRPr lang="nl-NL"/>
          </a:p>
        </p:txBody>
      </p:sp>
      <p:pic>
        <p:nvPicPr>
          <p:cNvPr id="5" name="Content Placeholder 4">
            <a:extLst>
              <a:ext uri="{FF2B5EF4-FFF2-40B4-BE49-F238E27FC236}">
                <a16:creationId xmlns:a16="http://schemas.microsoft.com/office/drawing/2014/main" id="{17D2A92D-72EA-4AD0-9AD8-C3774E303925}"/>
              </a:ext>
            </a:extLst>
          </p:cNvPr>
          <p:cNvPicPr>
            <a:picLocks noGrp="1" noChangeAspect="1"/>
          </p:cNvPicPr>
          <p:nvPr>
            <p:ph idx="1"/>
          </p:nvPr>
        </p:nvPicPr>
        <p:blipFill>
          <a:blip r:embed="rId3"/>
          <a:stretch>
            <a:fillRect/>
          </a:stretch>
        </p:blipFill>
        <p:spPr>
          <a:xfrm>
            <a:off x="3218554" y="1200150"/>
            <a:ext cx="4195967" cy="3486150"/>
          </a:xfrm>
        </p:spPr>
      </p:pic>
    </p:spTree>
    <p:extLst>
      <p:ext uri="{BB962C8B-B14F-4D97-AF65-F5344CB8AC3E}">
        <p14:creationId xmlns:p14="http://schemas.microsoft.com/office/powerpoint/2010/main" val="1149898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Goals of my project</a:t>
            </a:r>
            <a:endParaRPr lang="en-US" dirty="0"/>
          </a:p>
        </p:txBody>
      </p:sp>
      <p:sp>
        <p:nvSpPr>
          <p:cNvPr id="4" name="Content Placeholder 3">
            <a:extLst>
              <a:ext uri="{FF2B5EF4-FFF2-40B4-BE49-F238E27FC236}">
                <a16:creationId xmlns:a16="http://schemas.microsoft.com/office/drawing/2014/main" id="{0D20E2C6-CC57-46FA-A1D1-8265361C4353}"/>
              </a:ext>
            </a:extLst>
          </p:cNvPr>
          <p:cNvSpPr>
            <a:spLocks noGrp="1"/>
          </p:cNvSpPr>
          <p:nvPr>
            <p:ph idx="1"/>
          </p:nvPr>
        </p:nvSpPr>
        <p:spPr/>
        <p:txBody>
          <a:bodyPr>
            <a:normAutofit/>
          </a:bodyPr>
          <a:lstStyle/>
          <a:p>
            <a:r>
              <a:rPr lang="en-US" sz="2200"/>
              <a:t>Investigate the behaviour of the passive light channel</a:t>
            </a:r>
          </a:p>
          <a:p>
            <a:r>
              <a:rPr lang="en-US" sz="2200"/>
              <a:t>How much data can we transmit using this channel?</a:t>
            </a:r>
          </a:p>
          <a:p>
            <a:endParaRPr lang="en-US" sz="2200"/>
          </a:p>
          <a:p>
            <a:pPr marL="0" indent="0">
              <a:buNone/>
            </a:pPr>
            <a:r>
              <a:rPr lang="en-US" sz="2200">
                <a:solidFill>
                  <a:srgbClr val="00A6D6"/>
                </a:solidFill>
              </a:rPr>
              <a:t>Approach</a:t>
            </a:r>
          </a:p>
          <a:p>
            <a:r>
              <a:rPr lang="en-US" sz="2200"/>
              <a:t>Develop a model to understand its characteristics</a:t>
            </a:r>
          </a:p>
          <a:p>
            <a:r>
              <a:rPr lang="en-US" sz="2200"/>
              <a:t>Design a testbed to validate the theory</a:t>
            </a:r>
            <a:endParaRPr lang="nl-NL" sz="2200"/>
          </a:p>
        </p:txBody>
      </p:sp>
    </p:spTree>
    <p:extLst>
      <p:ext uri="{BB962C8B-B14F-4D97-AF65-F5344CB8AC3E}">
        <p14:creationId xmlns:p14="http://schemas.microsoft.com/office/powerpoint/2010/main" val="11197766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History: KarTrak</a:t>
            </a:r>
            <a:endParaRPr lang="en-US" dirty="0"/>
          </a:p>
        </p:txBody>
      </p:sp>
      <p:sp>
        <p:nvSpPr>
          <p:cNvPr id="4" name="Content Placeholder 3">
            <a:extLst>
              <a:ext uri="{FF2B5EF4-FFF2-40B4-BE49-F238E27FC236}">
                <a16:creationId xmlns:a16="http://schemas.microsoft.com/office/drawing/2014/main" id="{E3A38D91-CA6A-4C7D-88F9-8741AC6AA868}"/>
              </a:ext>
            </a:extLst>
          </p:cNvPr>
          <p:cNvSpPr>
            <a:spLocks noGrp="1"/>
          </p:cNvSpPr>
          <p:nvPr>
            <p:ph idx="1"/>
          </p:nvPr>
        </p:nvSpPr>
        <p:spPr>
          <a:xfrm>
            <a:off x="1763106" y="1200150"/>
            <a:ext cx="4591974" cy="3486122"/>
          </a:xfrm>
        </p:spPr>
        <p:txBody>
          <a:bodyPr/>
          <a:lstStyle/>
          <a:p>
            <a:r>
              <a:rPr lang="en-US"/>
              <a:t>1960s</a:t>
            </a:r>
          </a:p>
          <a:p>
            <a:r>
              <a:rPr lang="en-US"/>
              <a:t>A visible pattern as ‘tag’</a:t>
            </a:r>
          </a:p>
          <a:p>
            <a:r>
              <a:rPr lang="en-US"/>
              <a:t>Identification of train cars</a:t>
            </a:r>
          </a:p>
          <a:p>
            <a:r>
              <a:rPr lang="en-US"/>
              <a:t>The first barcodes</a:t>
            </a:r>
          </a:p>
          <a:p>
            <a:r>
              <a:rPr lang="en-US"/>
              <a:t>Then: 600W light bulbs</a:t>
            </a:r>
          </a:p>
          <a:p>
            <a:endParaRPr lang="nl-NL"/>
          </a:p>
        </p:txBody>
      </p:sp>
      <p:pic>
        <p:nvPicPr>
          <p:cNvPr id="7" name="Picture 6">
            <a:extLst>
              <a:ext uri="{FF2B5EF4-FFF2-40B4-BE49-F238E27FC236}">
                <a16:creationId xmlns:a16="http://schemas.microsoft.com/office/drawing/2014/main" id="{2B90C375-BF2C-4FA4-AFE6-6C026F83C154}"/>
              </a:ext>
            </a:extLst>
          </p:cNvPr>
          <p:cNvPicPr>
            <a:picLocks noChangeAspect="1"/>
          </p:cNvPicPr>
          <p:nvPr/>
        </p:nvPicPr>
        <p:blipFill>
          <a:blip r:embed="rId3"/>
          <a:stretch>
            <a:fillRect/>
          </a:stretch>
        </p:blipFill>
        <p:spPr>
          <a:xfrm>
            <a:off x="6713220" y="1200150"/>
            <a:ext cx="1629491" cy="3486122"/>
          </a:xfrm>
          <a:prstGeom prst="rect">
            <a:avLst/>
          </a:prstGeom>
        </p:spPr>
      </p:pic>
    </p:spTree>
    <p:extLst>
      <p:ext uri="{BB962C8B-B14F-4D97-AF65-F5344CB8AC3E}">
        <p14:creationId xmlns:p14="http://schemas.microsoft.com/office/powerpoint/2010/main" val="2972930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passive light channel</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00365" y="1200150"/>
            <a:ext cx="4632346" cy="3486150"/>
          </a:xfrm>
        </p:spPr>
      </p:pic>
    </p:spTree>
    <p:extLst>
      <p:ext uri="{BB962C8B-B14F-4D97-AF65-F5344CB8AC3E}">
        <p14:creationId xmlns:p14="http://schemas.microsoft.com/office/powerpoint/2010/main" val="1729608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595264-1AC0-4AF1-B669-DE5834B9AB83}"/>
              </a:ext>
            </a:extLst>
          </p:cNvPr>
          <p:cNvSpPr>
            <a:spLocks noGrp="1"/>
          </p:cNvSpPr>
          <p:nvPr>
            <p:ph type="title"/>
          </p:nvPr>
        </p:nvSpPr>
        <p:spPr/>
        <p:txBody>
          <a:bodyPr/>
          <a:lstStyle/>
          <a:p>
            <a:r>
              <a:rPr lang="en-US"/>
              <a:t>Topology</a:t>
            </a:r>
            <a:endParaRPr lang="nl-NL"/>
          </a:p>
        </p:txBody>
      </p:sp>
      <p:pic>
        <p:nvPicPr>
          <p:cNvPr id="7" name="Content Placeholder 6">
            <a:extLst>
              <a:ext uri="{FF2B5EF4-FFF2-40B4-BE49-F238E27FC236}">
                <a16:creationId xmlns:a16="http://schemas.microsoft.com/office/drawing/2014/main" id="{6724AF1A-642D-4AF0-B3D0-EEAD0E5D1FBF}"/>
              </a:ext>
            </a:extLst>
          </p:cNvPr>
          <p:cNvPicPr>
            <a:picLocks noGrp="1" noChangeAspect="1"/>
          </p:cNvPicPr>
          <p:nvPr>
            <p:ph idx="1"/>
          </p:nvPr>
        </p:nvPicPr>
        <p:blipFill>
          <a:blip r:embed="rId3"/>
          <a:stretch>
            <a:fillRect/>
          </a:stretch>
        </p:blipFill>
        <p:spPr>
          <a:xfrm>
            <a:off x="2564675" y="1200150"/>
            <a:ext cx="5503725" cy="3486150"/>
          </a:xfrm>
        </p:spPr>
      </p:pic>
    </p:spTree>
    <p:extLst>
      <p:ext uri="{BB962C8B-B14F-4D97-AF65-F5344CB8AC3E}">
        <p14:creationId xmlns:p14="http://schemas.microsoft.com/office/powerpoint/2010/main" val="14273811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7EDD41-5287-44AE-834A-EECFD414B0CD}"/>
              </a:ext>
            </a:extLst>
          </p:cNvPr>
          <p:cNvSpPr>
            <a:spLocks noGrp="1"/>
          </p:cNvSpPr>
          <p:nvPr>
            <p:ph type="title"/>
          </p:nvPr>
        </p:nvSpPr>
        <p:spPr/>
        <p:txBody>
          <a:bodyPr/>
          <a:lstStyle/>
          <a:p>
            <a:r>
              <a:rPr lang="en-US"/>
              <a:t>Optical response (101 cm)</a:t>
            </a:r>
            <a:endParaRPr lang="nl-NL"/>
          </a:p>
        </p:txBody>
      </p:sp>
      <p:pic>
        <p:nvPicPr>
          <p:cNvPr id="7" name="Content Placeholder 6">
            <a:extLst>
              <a:ext uri="{FF2B5EF4-FFF2-40B4-BE49-F238E27FC236}">
                <a16:creationId xmlns:a16="http://schemas.microsoft.com/office/drawing/2014/main" id="{EC6BA3BA-27FD-45CE-8805-7BCBDF655919}"/>
              </a:ext>
            </a:extLst>
          </p:cNvPr>
          <p:cNvPicPr>
            <a:picLocks noGrp="1" noChangeAspect="1"/>
          </p:cNvPicPr>
          <p:nvPr>
            <p:ph idx="1"/>
          </p:nvPr>
        </p:nvPicPr>
        <p:blipFill>
          <a:blip r:embed="rId3"/>
          <a:stretch>
            <a:fillRect/>
          </a:stretch>
        </p:blipFill>
        <p:spPr>
          <a:xfrm>
            <a:off x="5259234" y="1961171"/>
            <a:ext cx="3211147" cy="2408361"/>
          </a:xfrm>
        </p:spPr>
      </p:pic>
      <p:pic>
        <p:nvPicPr>
          <p:cNvPr id="9" name="Picture 8">
            <a:extLst>
              <a:ext uri="{FF2B5EF4-FFF2-40B4-BE49-F238E27FC236}">
                <a16:creationId xmlns:a16="http://schemas.microsoft.com/office/drawing/2014/main" id="{18D0FE36-D665-4EA1-9110-48BD4491F15D}"/>
              </a:ext>
            </a:extLst>
          </p:cNvPr>
          <p:cNvPicPr>
            <a:picLocks noChangeAspect="1"/>
          </p:cNvPicPr>
          <p:nvPr/>
        </p:nvPicPr>
        <p:blipFill>
          <a:blip r:embed="rId4"/>
          <a:stretch>
            <a:fillRect/>
          </a:stretch>
        </p:blipFill>
        <p:spPr>
          <a:xfrm>
            <a:off x="1772404" y="1961172"/>
            <a:ext cx="3087641" cy="2408360"/>
          </a:xfrm>
          <a:prstGeom prst="rect">
            <a:avLst/>
          </a:prstGeom>
        </p:spPr>
      </p:pic>
      <p:sp>
        <p:nvSpPr>
          <p:cNvPr id="5" name="Content Placeholder 2">
            <a:extLst>
              <a:ext uri="{FF2B5EF4-FFF2-40B4-BE49-F238E27FC236}">
                <a16:creationId xmlns:a16="http://schemas.microsoft.com/office/drawing/2014/main" id="{56BE71FF-D38D-4141-AFC4-F5233DEBEC78}"/>
              </a:ext>
            </a:extLst>
          </p:cNvPr>
          <p:cNvSpPr txBox="1">
            <a:spLocks/>
          </p:cNvSpPr>
          <p:nvPr/>
        </p:nvSpPr>
        <p:spPr>
          <a:xfrm>
            <a:off x="1763106" y="1200150"/>
            <a:ext cx="7106464" cy="348612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Sensitivity per subarea</a:t>
            </a:r>
            <a:endParaRPr lang="nl-NL"/>
          </a:p>
        </p:txBody>
      </p:sp>
    </p:spTree>
    <p:extLst>
      <p:ext uri="{BB962C8B-B14F-4D97-AF65-F5344CB8AC3E}">
        <p14:creationId xmlns:p14="http://schemas.microsoft.com/office/powerpoint/2010/main" val="781341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73778-4756-42CF-8F9C-E504CF57AFA6}"/>
              </a:ext>
            </a:extLst>
          </p:cNvPr>
          <p:cNvSpPr>
            <a:spLocks noGrp="1"/>
          </p:cNvSpPr>
          <p:nvPr>
            <p:ph type="title"/>
          </p:nvPr>
        </p:nvSpPr>
        <p:spPr/>
        <p:txBody>
          <a:bodyPr/>
          <a:lstStyle/>
          <a:p>
            <a:r>
              <a:rPr lang="en-US"/>
              <a:t>Goal of my project</a:t>
            </a:r>
            <a:endParaRPr lang="nl-NL"/>
          </a:p>
        </p:txBody>
      </p:sp>
      <p:sp>
        <p:nvSpPr>
          <p:cNvPr id="3" name="Content Placeholder 2">
            <a:extLst>
              <a:ext uri="{FF2B5EF4-FFF2-40B4-BE49-F238E27FC236}">
                <a16:creationId xmlns:a16="http://schemas.microsoft.com/office/drawing/2014/main" id="{24F32673-AE7E-48D1-A75F-91364ED43C14}"/>
              </a:ext>
            </a:extLst>
          </p:cNvPr>
          <p:cNvSpPr>
            <a:spLocks noGrp="1"/>
          </p:cNvSpPr>
          <p:nvPr>
            <p:ph idx="1"/>
          </p:nvPr>
        </p:nvSpPr>
        <p:spPr/>
        <p:txBody>
          <a:bodyPr/>
          <a:lstStyle/>
          <a:p>
            <a:pPr marL="0" indent="0" algn="ctr">
              <a:buNone/>
            </a:pPr>
            <a:endParaRPr lang="en-US"/>
          </a:p>
          <a:p>
            <a:pPr marL="0" indent="0" algn="ctr">
              <a:buNone/>
            </a:pPr>
            <a:endParaRPr lang="en-US"/>
          </a:p>
          <a:p>
            <a:pPr marL="0" indent="0" algn="ctr">
              <a:buNone/>
            </a:pPr>
            <a:r>
              <a:rPr lang="en-US"/>
              <a:t>How much information can we transmit using the passive light channel?</a:t>
            </a:r>
            <a:endParaRPr lang="nl-NL"/>
          </a:p>
        </p:txBody>
      </p:sp>
    </p:spTree>
    <p:extLst>
      <p:ext uri="{BB962C8B-B14F-4D97-AF65-F5344CB8AC3E}">
        <p14:creationId xmlns:p14="http://schemas.microsoft.com/office/powerpoint/2010/main" val="1244970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Important parameters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0" y="1535724"/>
            <a:ext cx="3797005" cy="2857500"/>
          </a:xfrm>
        </p:spPr>
      </p:pic>
      <p:sp>
        <p:nvSpPr>
          <p:cNvPr id="4" name="Content Placeholder 4">
            <a:extLst>
              <a:ext uri="{FF2B5EF4-FFF2-40B4-BE49-F238E27FC236}">
                <a16:creationId xmlns:a16="http://schemas.microsoft.com/office/drawing/2014/main" id="{1C17CA8D-876A-4063-B745-D2EA5A6DEAEF}"/>
              </a:ext>
            </a:extLst>
          </p:cNvPr>
          <p:cNvSpPr txBox="1">
            <a:spLocks/>
          </p:cNvSpPr>
          <p:nvPr/>
        </p:nvSpPr>
        <p:spPr>
          <a:xfrm>
            <a:off x="1772404" y="1200150"/>
            <a:ext cx="7090513" cy="361555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Sunlight</a:t>
            </a:r>
          </a:p>
          <a:p>
            <a:r>
              <a:rPr lang="en-US" dirty="0"/>
              <a:t>Clouds</a:t>
            </a:r>
          </a:p>
          <a:p>
            <a:r>
              <a:rPr lang="en-US" dirty="0"/>
              <a:t>Distance</a:t>
            </a:r>
          </a:p>
          <a:p>
            <a:r>
              <a:rPr lang="en-US" dirty="0"/>
              <a:t>Speed</a:t>
            </a:r>
          </a:p>
          <a:p>
            <a:r>
              <a:rPr lang="en-US" dirty="0"/>
              <a:t>Barcode size</a:t>
            </a:r>
            <a:endParaRPr lang="nl-NL" dirty="0"/>
          </a:p>
        </p:txBody>
      </p:sp>
    </p:spTree>
    <p:extLst>
      <p:ext uri="{BB962C8B-B14F-4D97-AF65-F5344CB8AC3E}">
        <p14:creationId xmlns:p14="http://schemas.microsoft.com/office/powerpoint/2010/main" val="1289730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 uncontrollable channel</a:t>
            </a:r>
            <a:endParaRPr lang="en-US" dirty="0"/>
          </a:p>
        </p:txBody>
      </p:sp>
      <p:pic>
        <p:nvPicPr>
          <p:cNvPr id="7" name="Content Placeholder 6">
            <a:extLst>
              <a:ext uri="{FF2B5EF4-FFF2-40B4-BE49-F238E27FC236}">
                <a16:creationId xmlns:a16="http://schemas.microsoft.com/office/drawing/2014/main" id="{4192064E-4981-4C59-B119-284FCB946F6B}"/>
              </a:ext>
            </a:extLst>
          </p:cNvPr>
          <p:cNvPicPr>
            <a:picLocks noGrp="1" noChangeAspect="1"/>
          </p:cNvPicPr>
          <p:nvPr>
            <p:ph idx="1"/>
          </p:nvPr>
        </p:nvPicPr>
        <p:blipFill>
          <a:blip r:embed="rId3"/>
          <a:stretch>
            <a:fillRect/>
          </a:stretch>
        </p:blipFill>
        <p:spPr>
          <a:xfrm>
            <a:off x="2301232" y="1200150"/>
            <a:ext cx="6030611" cy="3486150"/>
          </a:xfrm>
        </p:spPr>
      </p:pic>
    </p:spTree>
    <p:extLst>
      <p:ext uri="{BB962C8B-B14F-4D97-AF65-F5344CB8AC3E}">
        <p14:creationId xmlns:p14="http://schemas.microsoft.com/office/powerpoint/2010/main" val="2739464900"/>
      </p:ext>
    </p:extLst>
  </p:cSld>
  <p:clrMapOvr>
    <a:masterClrMapping/>
  </p:clrMapOvr>
</p:sld>
</file>

<file path=ppt/theme/theme1.xml><?xml version="1.0" encoding="utf-8"?>
<a:theme xmlns:a="http://schemas.openxmlformats.org/drawingml/2006/main" name="Office Theme">
  <a:themeElements>
    <a:clrScheme name="TU Delft">
      <a:dk1>
        <a:sysClr val="windowText" lastClr="000000"/>
      </a:dk1>
      <a:lt1>
        <a:srgbClr val="FFFFFF"/>
      </a:lt1>
      <a:dk2>
        <a:srgbClr val="00A6D6"/>
      </a:dk2>
      <a:lt2>
        <a:srgbClr val="FFFFFF"/>
      </a:lt2>
      <a:accent1>
        <a:srgbClr val="A5CA1A"/>
      </a:accent1>
      <a:accent2>
        <a:srgbClr val="E21A1A"/>
      </a:accent2>
      <a:accent3>
        <a:srgbClr val="6D177F"/>
      </a:accent3>
      <a:accent4>
        <a:srgbClr val="E64616"/>
      </a:accent4>
      <a:accent5>
        <a:srgbClr val="008891"/>
      </a:accent5>
      <a:accent6>
        <a:srgbClr val="6B8689"/>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2088</TotalTime>
  <Words>2770</Words>
  <Application>Microsoft Office PowerPoint</Application>
  <PresentationFormat>Diavoorstelling (16:9)</PresentationFormat>
  <Paragraphs>601</Paragraphs>
  <Slides>61</Slides>
  <Notes>52</Notes>
  <HiddenSlides>0</HiddenSlides>
  <MMClips>0</MMClips>
  <ScaleCrop>false</ScaleCrop>
  <HeadingPairs>
    <vt:vector size="6" baseType="variant">
      <vt:variant>
        <vt:lpstr>Gebruikte lettertypen</vt:lpstr>
      </vt:variant>
      <vt:variant>
        <vt:i4>4</vt:i4>
      </vt:variant>
      <vt:variant>
        <vt:lpstr>Thema</vt:lpstr>
      </vt:variant>
      <vt:variant>
        <vt:i4>2</vt:i4>
      </vt:variant>
      <vt:variant>
        <vt:lpstr>Diatitels</vt:lpstr>
      </vt:variant>
      <vt:variant>
        <vt:i4>61</vt:i4>
      </vt:variant>
    </vt:vector>
  </HeadingPairs>
  <TitlesOfParts>
    <vt:vector size="67" baseType="lpstr">
      <vt:lpstr>Arial</vt:lpstr>
      <vt:lpstr>Calibri</vt:lpstr>
      <vt:lpstr>Tahoma</vt:lpstr>
      <vt:lpstr>Wingdings</vt:lpstr>
      <vt:lpstr>Office Theme</vt:lpstr>
      <vt:lpstr>Custom Design</vt:lpstr>
      <vt:lpstr>Channel analysis for passive communication with ambient light</vt:lpstr>
      <vt:lpstr>About me and my study</vt:lpstr>
      <vt:lpstr>Elective courses</vt:lpstr>
      <vt:lpstr>The future: smart cities</vt:lpstr>
      <vt:lpstr>The future: smart cities</vt:lpstr>
      <vt:lpstr>The passive light channel</vt:lpstr>
      <vt:lpstr>Goal of my project</vt:lpstr>
      <vt:lpstr>Important parameters</vt:lpstr>
      <vt:lpstr>An uncontrollable channel</vt:lpstr>
      <vt:lpstr>Reflections</vt:lpstr>
      <vt:lpstr>Reflection of light</vt:lpstr>
      <vt:lpstr>Diffuse light channel</vt:lpstr>
      <vt:lpstr>The receiver</vt:lpstr>
      <vt:lpstr>Receiver design: aperture</vt:lpstr>
      <vt:lpstr>Receiver design: detection area</vt:lpstr>
      <vt:lpstr>Receiver design: detection area</vt:lpstr>
      <vt:lpstr>Receiver design: lens</vt:lpstr>
      <vt:lpstr>Receiver design: lens</vt:lpstr>
      <vt:lpstr>Model</vt:lpstr>
      <vt:lpstr>Convolutional channel model</vt:lpstr>
      <vt:lpstr>Convolutional channel model</vt:lpstr>
      <vt:lpstr>Evaluation: objects</vt:lpstr>
      <vt:lpstr>Channel response</vt:lpstr>
      <vt:lpstr>Evaluation: received signal</vt:lpstr>
      <vt:lpstr>Behaviour is identified</vt:lpstr>
      <vt:lpstr>Performance</vt:lpstr>
      <vt:lpstr>Performance</vt:lpstr>
      <vt:lpstr>Conclusion</vt:lpstr>
      <vt:lpstr>The future</vt:lpstr>
      <vt:lpstr>State of the art</vt:lpstr>
      <vt:lpstr>Optical model</vt:lpstr>
      <vt:lpstr>Decoding challenges</vt:lpstr>
      <vt:lpstr>Decoding challenge: speed</vt:lpstr>
      <vt:lpstr>Decoding challenge: speed</vt:lpstr>
      <vt:lpstr>Decoding algorithm</vt:lpstr>
      <vt:lpstr>Signal distortion</vt:lpstr>
      <vt:lpstr>Performance</vt:lpstr>
      <vt:lpstr>Optical response</vt:lpstr>
      <vt:lpstr>Overview</vt:lpstr>
      <vt:lpstr>Specular light channel</vt:lpstr>
      <vt:lpstr>Specular light channel</vt:lpstr>
      <vt:lpstr>The information source</vt:lpstr>
      <vt:lpstr>Information source</vt:lpstr>
      <vt:lpstr>Channel capacity</vt:lpstr>
      <vt:lpstr>Received signal</vt:lpstr>
      <vt:lpstr>System constraints</vt:lpstr>
      <vt:lpstr>System constraints</vt:lpstr>
      <vt:lpstr>Performance</vt:lpstr>
      <vt:lpstr>Shadow</vt:lpstr>
      <vt:lpstr>2D system</vt:lpstr>
      <vt:lpstr>2D system without lens</vt:lpstr>
      <vt:lpstr>Signal direction</vt:lpstr>
      <vt:lpstr>Electrical circuit</vt:lpstr>
      <vt:lpstr>Linearity</vt:lpstr>
      <vt:lpstr>Misalignment</vt:lpstr>
      <vt:lpstr>Photodiode</vt:lpstr>
      <vt:lpstr>Phototransistor</vt:lpstr>
      <vt:lpstr>Goals of my project</vt:lpstr>
      <vt:lpstr>History: KarTrak</vt:lpstr>
      <vt:lpstr>Topology</vt:lpstr>
      <vt:lpstr>Optical response (101 cm)</vt:lpstr>
    </vt:vector>
  </TitlesOfParts>
  <Company>TU Delft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Saskia de Been</dc:creator>
  <cp:lastModifiedBy>Rens</cp:lastModifiedBy>
  <cp:revision>356</cp:revision>
  <dcterms:created xsi:type="dcterms:W3CDTF">2015-07-09T11:57:30Z</dcterms:created>
  <dcterms:modified xsi:type="dcterms:W3CDTF">2018-03-22T10:33:46Z</dcterms:modified>
</cp:coreProperties>
</file>